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0.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ppt/theme/themeOverride4.xml" ContentType="application/vnd.openxmlformats-officedocument.themeOverride+xml"/>
  <Override PartName="/ppt/notesSlides/notesSlide29.xml" ContentType="application/vnd.openxmlformats-officedocument.presentationml.notesSlide+xml"/>
  <Override PartName="/ppt/theme/themeOverride5.xml" ContentType="application/vnd.openxmlformats-officedocument.themeOverride+xml"/>
  <Override PartName="/ppt/notesSlides/notesSlide30.xml" ContentType="application/vnd.openxmlformats-officedocument.presentationml.notesSlide+xml"/>
  <Override PartName="/ppt/theme/themeOverride6.xml" ContentType="application/vnd.openxmlformats-officedocument.themeOverride+xml"/>
  <Override PartName="/ppt/notesSlides/notesSlide31.xml" ContentType="application/vnd.openxmlformats-officedocument.presentationml.notesSlide+xml"/>
  <Override PartName="/ppt/theme/themeOverride7.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58"/>
  </p:notesMasterIdLst>
  <p:sldIdLst>
    <p:sldId id="257" r:id="rId3"/>
    <p:sldId id="258" r:id="rId4"/>
    <p:sldId id="504" r:id="rId5"/>
    <p:sldId id="505" r:id="rId6"/>
    <p:sldId id="259" r:id="rId7"/>
    <p:sldId id="260" r:id="rId8"/>
    <p:sldId id="261" r:id="rId9"/>
    <p:sldId id="263" r:id="rId10"/>
    <p:sldId id="264" r:id="rId11"/>
    <p:sldId id="265" r:id="rId12"/>
    <p:sldId id="266" r:id="rId13"/>
    <p:sldId id="267" r:id="rId14"/>
    <p:sldId id="262" r:id="rId15"/>
    <p:sldId id="268" r:id="rId16"/>
    <p:sldId id="269" r:id="rId17"/>
    <p:sldId id="385" r:id="rId18"/>
    <p:sldId id="270" r:id="rId19"/>
    <p:sldId id="271" r:id="rId20"/>
    <p:sldId id="272" r:id="rId21"/>
    <p:sldId id="273" r:id="rId22"/>
    <p:sldId id="274" r:id="rId23"/>
    <p:sldId id="387" r:id="rId24"/>
    <p:sldId id="389" r:id="rId25"/>
    <p:sldId id="391" r:id="rId26"/>
    <p:sldId id="392" r:id="rId27"/>
    <p:sldId id="393" r:id="rId28"/>
    <p:sldId id="394" r:id="rId29"/>
    <p:sldId id="395" r:id="rId30"/>
    <p:sldId id="470" r:id="rId31"/>
    <p:sldId id="471" r:id="rId32"/>
    <p:sldId id="472" r:id="rId33"/>
    <p:sldId id="473" r:id="rId34"/>
    <p:sldId id="474" r:id="rId35"/>
    <p:sldId id="475" r:id="rId36"/>
    <p:sldId id="476"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6" r:id="rId51"/>
    <p:sldId id="417" r:id="rId52"/>
    <p:sldId id="418" r:id="rId53"/>
    <p:sldId id="419" r:id="rId54"/>
    <p:sldId id="420" r:id="rId55"/>
    <p:sldId id="421" r:id="rId56"/>
    <p:sldId id="422"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7" r:id="rId72"/>
    <p:sldId id="438" r:id="rId73"/>
    <p:sldId id="439" r:id="rId74"/>
    <p:sldId id="440" r:id="rId75"/>
    <p:sldId id="441" r:id="rId76"/>
    <p:sldId id="442" r:id="rId77"/>
    <p:sldId id="443" r:id="rId78"/>
    <p:sldId id="444" r:id="rId79"/>
    <p:sldId id="445" r:id="rId80"/>
    <p:sldId id="446" r:id="rId81"/>
    <p:sldId id="447" r:id="rId82"/>
    <p:sldId id="448" r:id="rId83"/>
    <p:sldId id="449" r:id="rId84"/>
    <p:sldId id="450" r:id="rId85"/>
    <p:sldId id="451" r:id="rId86"/>
    <p:sldId id="452" r:id="rId87"/>
    <p:sldId id="453" r:id="rId88"/>
    <p:sldId id="454" r:id="rId89"/>
    <p:sldId id="455" r:id="rId90"/>
    <p:sldId id="456" r:id="rId91"/>
    <p:sldId id="457" r:id="rId92"/>
    <p:sldId id="458" r:id="rId93"/>
    <p:sldId id="459" r:id="rId94"/>
    <p:sldId id="460" r:id="rId95"/>
    <p:sldId id="461" r:id="rId96"/>
    <p:sldId id="462" r:id="rId97"/>
    <p:sldId id="463" r:id="rId98"/>
    <p:sldId id="464" r:id="rId99"/>
    <p:sldId id="465" r:id="rId100"/>
    <p:sldId id="466" r:id="rId101"/>
    <p:sldId id="467" r:id="rId102"/>
    <p:sldId id="468" r:id="rId103"/>
    <p:sldId id="355" r:id="rId104"/>
    <p:sldId id="356" r:id="rId105"/>
    <p:sldId id="358" r:id="rId106"/>
    <p:sldId id="359" r:id="rId107"/>
    <p:sldId id="360" r:id="rId108"/>
    <p:sldId id="357" r:id="rId109"/>
    <p:sldId id="361" r:id="rId110"/>
    <p:sldId id="362" r:id="rId111"/>
    <p:sldId id="363" r:id="rId112"/>
    <p:sldId id="364" r:id="rId113"/>
    <p:sldId id="365" r:id="rId114"/>
    <p:sldId id="366" r:id="rId115"/>
    <p:sldId id="384" r:id="rId116"/>
    <p:sldId id="367" r:id="rId117"/>
    <p:sldId id="368" r:id="rId118"/>
    <p:sldId id="369" r:id="rId119"/>
    <p:sldId id="477" r:id="rId120"/>
    <p:sldId id="478" r:id="rId121"/>
    <p:sldId id="481" r:id="rId122"/>
    <p:sldId id="479" r:id="rId123"/>
    <p:sldId id="480" r:id="rId124"/>
    <p:sldId id="484" r:id="rId125"/>
    <p:sldId id="483" r:id="rId126"/>
    <p:sldId id="482" r:id="rId127"/>
    <p:sldId id="485" r:id="rId128"/>
    <p:sldId id="486" r:id="rId129"/>
    <p:sldId id="487" r:id="rId130"/>
    <p:sldId id="488" r:id="rId131"/>
    <p:sldId id="489" r:id="rId132"/>
    <p:sldId id="490" r:id="rId133"/>
    <p:sldId id="491" r:id="rId134"/>
    <p:sldId id="492" r:id="rId135"/>
    <p:sldId id="493" r:id="rId136"/>
    <p:sldId id="494" r:id="rId137"/>
    <p:sldId id="495" r:id="rId138"/>
    <p:sldId id="496" r:id="rId139"/>
    <p:sldId id="497" r:id="rId140"/>
    <p:sldId id="501" r:id="rId141"/>
    <p:sldId id="502" r:id="rId142"/>
    <p:sldId id="500" r:id="rId143"/>
    <p:sldId id="503" r:id="rId144"/>
    <p:sldId id="370" r:id="rId145"/>
    <p:sldId id="371" r:id="rId146"/>
    <p:sldId id="372" r:id="rId147"/>
    <p:sldId id="373" r:id="rId148"/>
    <p:sldId id="374" r:id="rId149"/>
    <p:sldId id="375" r:id="rId150"/>
    <p:sldId id="376" r:id="rId151"/>
    <p:sldId id="377" r:id="rId152"/>
    <p:sldId id="380" r:id="rId153"/>
    <p:sldId id="378" r:id="rId154"/>
    <p:sldId id="379" r:id="rId155"/>
    <p:sldId id="469" r:id="rId156"/>
    <p:sldId id="386"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258"/>
            <p14:sldId id="504"/>
            <p14:sldId id="505"/>
            <p14:sldId id="259"/>
            <p14:sldId id="260"/>
            <p14:sldId id="261"/>
            <p14:sldId id="263"/>
            <p14:sldId id="264"/>
            <p14:sldId id="265"/>
            <p14:sldId id="266"/>
            <p14:sldId id="267"/>
            <p14:sldId id="262"/>
            <p14:sldId id="268"/>
            <p14:sldId id="269"/>
            <p14:sldId id="385"/>
            <p14:sldId id="270"/>
            <p14:sldId id="271"/>
            <p14:sldId id="272"/>
            <p14:sldId id="273"/>
          </p14:sldIdLst>
        </p14:section>
        <p14:section name="Approaches to Conflict Resolution" id="{DE8BD4BF-C705-4F5B-BC06-3B6C5E336B2C}">
          <p14:sldIdLst>
            <p14:sldId id="274"/>
            <p14:sldId id="387"/>
            <p14:sldId id="389"/>
            <p14:sldId id="391"/>
            <p14:sldId id="392"/>
            <p14:sldId id="393"/>
            <p14:sldId id="394"/>
            <p14:sldId id="395"/>
            <p14:sldId id="470"/>
            <p14:sldId id="471"/>
            <p14:sldId id="472"/>
            <p14:sldId id="473"/>
            <p14:sldId id="474"/>
            <p14:sldId id="475"/>
            <p14:sldId id="476"/>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84"/>
            <p14:sldId id="367"/>
            <p14:sldId id="368"/>
            <p14:sldId id="369"/>
            <p14:sldId id="477"/>
            <p14:sldId id="478"/>
            <p14:sldId id="481"/>
            <p14:sldId id="479"/>
            <p14:sldId id="480"/>
            <p14:sldId id="484"/>
            <p14:sldId id="483"/>
            <p14:sldId id="482"/>
            <p14:sldId id="485"/>
            <p14:sldId id="486"/>
            <p14:sldId id="487"/>
            <p14:sldId id="488"/>
            <p14:sldId id="489"/>
            <p14:sldId id="490"/>
            <p14:sldId id="491"/>
            <p14:sldId id="492"/>
            <p14:sldId id="493"/>
            <p14:sldId id="494"/>
            <p14:sldId id="495"/>
            <p14:sldId id="496"/>
            <p14:sldId id="497"/>
            <p14:sldId id="501"/>
            <p14:sldId id="502"/>
            <p14:sldId id="500"/>
            <p14:sldId id="503"/>
          </p14:sldIdLst>
        </p14:section>
        <p14:section name="Managing Conflicts" id="{225836D9-F40F-40F2-B4E7-A6ABF741D7DC}">
          <p14:sldIdLst>
            <p14:sldId id="370"/>
            <p14:sldId id="371"/>
            <p14:sldId id="372"/>
            <p14:sldId id="373"/>
            <p14:sldId id="374"/>
            <p14:sldId id="375"/>
            <p14:sldId id="376"/>
            <p14:sldId id="377"/>
            <p14:sldId id="380"/>
            <p14:sldId id="378"/>
            <p14:sldId id="379"/>
            <p14:sldId id="469"/>
          </p14:sldIdLst>
        </p14:section>
        <p14:section name="Summary" id="{B8535AD8-BA2E-45B2-86DD-88EEDA8F6E60}">
          <p14:sldIdLst>
            <p14:sldId id="3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996633"/>
    <a:srgbClr val="9933FF"/>
    <a:srgbClr val="FFFF99"/>
    <a:srgbClr val="FFFF66"/>
    <a:srgbClr val="FF99CC"/>
    <a:srgbClr val="5B9BD5"/>
    <a:srgbClr val="F2EEF1"/>
    <a:srgbClr val="4472C4"/>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5621" autoAdjust="0"/>
  </p:normalViewPr>
  <p:slideViewPr>
    <p:cSldViewPr snapToGrid="0">
      <p:cViewPr>
        <p:scale>
          <a:sx n="75" d="100"/>
          <a:sy n="75" d="100"/>
        </p:scale>
        <p:origin x="1134"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99257-CD7D-46B4-A9BF-8FD4DC185B3F}" type="doc">
      <dgm:prSet loTypeId="urn:microsoft.com/office/officeart/2005/8/layout/process1" loCatId="process" qsTypeId="urn:microsoft.com/office/officeart/2005/8/quickstyle/simple1" qsCatId="simple" csTypeId="urn:microsoft.com/office/officeart/2005/8/colors/accent2_2" csCatId="accent2" phldr="1"/>
      <dgm:spPr/>
    </dgm:pt>
    <dgm:pt modelId="{FCEE66ED-1C3F-4C95-8A51-FC0198448C55}">
      <dgm:prSet phldrT="[Text]"/>
      <dgm:spPr/>
      <dgm:t>
        <a:bodyPr/>
        <a:lstStyle/>
        <a:p>
          <a:r>
            <a:rPr lang="en-US" dirty="0"/>
            <a:t>Rescuer</a:t>
          </a:r>
        </a:p>
      </dgm:t>
    </dgm:pt>
    <dgm:pt modelId="{3CD64907-B3DE-4DC4-8FD0-A47D59B3A9C1}" type="parTrans" cxnId="{5F0C746C-F0FB-42EE-A505-E3C7879B2507}">
      <dgm:prSet/>
      <dgm:spPr/>
      <dgm:t>
        <a:bodyPr/>
        <a:lstStyle/>
        <a:p>
          <a:endParaRPr lang="en-US"/>
        </a:p>
      </dgm:t>
    </dgm:pt>
    <dgm:pt modelId="{012734ED-7357-42D9-B183-C4C50621ECC6}" type="sibTrans" cxnId="{5F0C746C-F0FB-42EE-A505-E3C7879B2507}">
      <dgm:prSet/>
      <dgm:spPr/>
      <dgm:t>
        <a:bodyPr/>
        <a:lstStyle/>
        <a:p>
          <a:endParaRPr lang="en-US"/>
        </a:p>
      </dgm:t>
    </dgm:pt>
    <dgm:pt modelId="{A9B2D5F5-F1DE-48E5-9B8B-E8ABC0E9B255}">
      <dgm:prSet phldrT="[Text]"/>
      <dgm:spPr/>
      <dgm:t>
        <a:bodyPr/>
        <a:lstStyle/>
        <a:p>
          <a:r>
            <a:rPr lang="en-US" dirty="0"/>
            <a:t>Persecutor</a:t>
          </a:r>
        </a:p>
      </dgm:t>
    </dgm:pt>
    <dgm:pt modelId="{D4ADD7C9-D5A5-4CE5-873D-C58D4ACEAE98}" type="parTrans" cxnId="{B76BBE3B-F594-4689-8E13-C51BB20BDF0D}">
      <dgm:prSet/>
      <dgm:spPr/>
      <dgm:t>
        <a:bodyPr/>
        <a:lstStyle/>
        <a:p>
          <a:endParaRPr lang="en-US"/>
        </a:p>
      </dgm:t>
    </dgm:pt>
    <dgm:pt modelId="{B86C8295-FF43-4AB3-A84F-47D4E4585BBF}" type="sibTrans" cxnId="{B76BBE3B-F594-4689-8E13-C51BB20BDF0D}">
      <dgm:prSet/>
      <dgm:spPr/>
      <dgm:t>
        <a:bodyPr/>
        <a:lstStyle/>
        <a:p>
          <a:endParaRPr lang="en-US"/>
        </a:p>
      </dgm:t>
    </dgm:pt>
    <dgm:pt modelId="{5DFE6198-D841-4248-AFC7-AC2ABCB4579C}">
      <dgm:prSet phldrT="[Text]"/>
      <dgm:spPr/>
      <dgm:t>
        <a:bodyPr/>
        <a:lstStyle/>
        <a:p>
          <a:r>
            <a:rPr lang="en-US" dirty="0"/>
            <a:t>Victim</a:t>
          </a:r>
        </a:p>
      </dgm:t>
    </dgm:pt>
    <dgm:pt modelId="{A7BE4BF7-5628-48CA-810A-2F30662A6882}" type="parTrans" cxnId="{FE62DC0B-D54D-468E-8308-FFD6EE6DF2B5}">
      <dgm:prSet/>
      <dgm:spPr/>
      <dgm:t>
        <a:bodyPr/>
        <a:lstStyle/>
        <a:p>
          <a:endParaRPr lang="en-US"/>
        </a:p>
      </dgm:t>
    </dgm:pt>
    <dgm:pt modelId="{329473F9-8F7D-4C22-8AC6-763244D3122A}" type="sibTrans" cxnId="{FE62DC0B-D54D-468E-8308-FFD6EE6DF2B5}">
      <dgm:prSet/>
      <dgm:spPr/>
      <dgm:t>
        <a:bodyPr/>
        <a:lstStyle/>
        <a:p>
          <a:endParaRPr lang="en-US"/>
        </a:p>
      </dgm:t>
    </dgm:pt>
    <dgm:pt modelId="{8450C465-74E9-4314-B433-6F337199DDAA}">
      <dgm:prSet phldrT="[Text]"/>
      <dgm:spPr/>
      <dgm:t>
        <a:bodyPr/>
        <a:lstStyle/>
        <a:p>
          <a:r>
            <a:rPr lang="en-US" dirty="0"/>
            <a:t>Persecutor</a:t>
          </a:r>
        </a:p>
      </dgm:t>
    </dgm:pt>
    <dgm:pt modelId="{A4B65E95-CD1E-4BB6-8F1E-0DF5EAB77000}" type="parTrans" cxnId="{BF986A02-EC1B-4BA5-AFB4-581B13FCC959}">
      <dgm:prSet/>
      <dgm:spPr/>
      <dgm:t>
        <a:bodyPr/>
        <a:lstStyle/>
        <a:p>
          <a:endParaRPr lang="en-US"/>
        </a:p>
      </dgm:t>
    </dgm:pt>
    <dgm:pt modelId="{16142C56-EB7E-47C9-A907-EBB595ED96EE}" type="sibTrans" cxnId="{BF986A02-EC1B-4BA5-AFB4-581B13FCC959}">
      <dgm:prSet/>
      <dgm:spPr/>
      <dgm:t>
        <a:bodyPr/>
        <a:lstStyle/>
        <a:p>
          <a:endParaRPr lang="en-US"/>
        </a:p>
      </dgm:t>
    </dgm:pt>
    <dgm:pt modelId="{43FAA1C4-8C2D-45FD-A492-4CFE62FE94C5}" type="pres">
      <dgm:prSet presAssocID="{AC999257-CD7D-46B4-A9BF-8FD4DC185B3F}" presName="Name0" presStyleCnt="0">
        <dgm:presLayoutVars>
          <dgm:dir/>
          <dgm:resizeHandles val="exact"/>
        </dgm:presLayoutVars>
      </dgm:prSet>
      <dgm:spPr/>
    </dgm:pt>
    <dgm:pt modelId="{2F7692D4-C661-40CB-A2C0-A87F421D2586}" type="pres">
      <dgm:prSet presAssocID="{FCEE66ED-1C3F-4C95-8A51-FC0198448C55}" presName="node" presStyleLbl="node1" presStyleIdx="0" presStyleCnt="4">
        <dgm:presLayoutVars>
          <dgm:bulletEnabled val="1"/>
        </dgm:presLayoutVars>
      </dgm:prSet>
      <dgm:spPr/>
    </dgm:pt>
    <dgm:pt modelId="{D5464593-BEA7-4772-9F91-F99F3ED3E3BB}" type="pres">
      <dgm:prSet presAssocID="{012734ED-7357-42D9-B183-C4C50621ECC6}" presName="sibTrans" presStyleLbl="sibTrans2D1" presStyleIdx="0" presStyleCnt="3"/>
      <dgm:spPr/>
    </dgm:pt>
    <dgm:pt modelId="{D6A8033D-7133-472B-B251-4AF8592BBEB1}" type="pres">
      <dgm:prSet presAssocID="{012734ED-7357-42D9-B183-C4C50621ECC6}" presName="connectorText" presStyleLbl="sibTrans2D1" presStyleIdx="0" presStyleCnt="3"/>
      <dgm:spPr/>
    </dgm:pt>
    <dgm:pt modelId="{0F6B141A-4892-4C9E-8926-9256A71FF00C}" type="pres">
      <dgm:prSet presAssocID="{A9B2D5F5-F1DE-48E5-9B8B-E8ABC0E9B255}" presName="node" presStyleLbl="node1" presStyleIdx="1" presStyleCnt="4">
        <dgm:presLayoutVars>
          <dgm:bulletEnabled val="1"/>
        </dgm:presLayoutVars>
      </dgm:prSet>
      <dgm:spPr/>
    </dgm:pt>
    <dgm:pt modelId="{CADA69A6-6372-43E4-AE84-D460B2A92B94}" type="pres">
      <dgm:prSet presAssocID="{B86C8295-FF43-4AB3-A84F-47D4E4585BBF}" presName="sibTrans" presStyleLbl="sibTrans2D1" presStyleIdx="1" presStyleCnt="3"/>
      <dgm:spPr/>
    </dgm:pt>
    <dgm:pt modelId="{B1C3E8B2-0C57-4FFC-AD56-12E6B641422B}" type="pres">
      <dgm:prSet presAssocID="{B86C8295-FF43-4AB3-A84F-47D4E4585BBF}" presName="connectorText" presStyleLbl="sibTrans2D1" presStyleIdx="1" presStyleCnt="3"/>
      <dgm:spPr/>
    </dgm:pt>
    <dgm:pt modelId="{DB8179BA-DE33-4CC5-8D98-24009FD0508C}" type="pres">
      <dgm:prSet presAssocID="{5DFE6198-D841-4248-AFC7-AC2ABCB4579C}" presName="node" presStyleLbl="node1" presStyleIdx="2" presStyleCnt="4">
        <dgm:presLayoutVars>
          <dgm:bulletEnabled val="1"/>
        </dgm:presLayoutVars>
      </dgm:prSet>
      <dgm:spPr/>
    </dgm:pt>
    <dgm:pt modelId="{805A925B-C790-4945-B5A0-3E6334E73EEE}" type="pres">
      <dgm:prSet presAssocID="{329473F9-8F7D-4C22-8AC6-763244D3122A}" presName="sibTrans" presStyleLbl="sibTrans2D1" presStyleIdx="2" presStyleCnt="3"/>
      <dgm:spPr/>
    </dgm:pt>
    <dgm:pt modelId="{EE77DCE6-4C5C-44C5-BC28-AA991A29C3B6}" type="pres">
      <dgm:prSet presAssocID="{329473F9-8F7D-4C22-8AC6-763244D3122A}" presName="connectorText" presStyleLbl="sibTrans2D1" presStyleIdx="2" presStyleCnt="3"/>
      <dgm:spPr/>
    </dgm:pt>
    <dgm:pt modelId="{ADB3F931-53CB-4FDD-BE2D-885D7710A85A}" type="pres">
      <dgm:prSet presAssocID="{8450C465-74E9-4314-B433-6F337199DDAA}" presName="node" presStyleLbl="node1" presStyleIdx="3" presStyleCnt="4">
        <dgm:presLayoutVars>
          <dgm:bulletEnabled val="1"/>
        </dgm:presLayoutVars>
      </dgm:prSet>
      <dgm:spPr/>
    </dgm:pt>
  </dgm:ptLst>
  <dgm:cxnLst>
    <dgm:cxn modelId="{BF986A02-EC1B-4BA5-AFB4-581B13FCC959}" srcId="{AC999257-CD7D-46B4-A9BF-8FD4DC185B3F}" destId="{8450C465-74E9-4314-B433-6F337199DDAA}" srcOrd="3" destOrd="0" parTransId="{A4B65E95-CD1E-4BB6-8F1E-0DF5EAB77000}" sibTransId="{16142C56-EB7E-47C9-A907-EBB595ED96EE}"/>
    <dgm:cxn modelId="{746A4807-C21D-4E39-BBC4-5C17392F875D}" type="presOf" srcId="{FCEE66ED-1C3F-4C95-8A51-FC0198448C55}" destId="{2F7692D4-C661-40CB-A2C0-A87F421D2586}" srcOrd="0" destOrd="0" presId="urn:microsoft.com/office/officeart/2005/8/layout/process1"/>
    <dgm:cxn modelId="{95EB3F09-8C66-48C1-98EF-CE9BFA73C297}" type="presOf" srcId="{012734ED-7357-42D9-B183-C4C50621ECC6}" destId="{D5464593-BEA7-4772-9F91-F99F3ED3E3BB}" srcOrd="0" destOrd="0" presId="urn:microsoft.com/office/officeart/2005/8/layout/process1"/>
    <dgm:cxn modelId="{FE62DC0B-D54D-468E-8308-FFD6EE6DF2B5}" srcId="{AC999257-CD7D-46B4-A9BF-8FD4DC185B3F}" destId="{5DFE6198-D841-4248-AFC7-AC2ABCB4579C}" srcOrd="2" destOrd="0" parTransId="{A7BE4BF7-5628-48CA-810A-2F30662A6882}" sibTransId="{329473F9-8F7D-4C22-8AC6-763244D3122A}"/>
    <dgm:cxn modelId="{B76BBE3B-F594-4689-8E13-C51BB20BDF0D}" srcId="{AC999257-CD7D-46B4-A9BF-8FD4DC185B3F}" destId="{A9B2D5F5-F1DE-48E5-9B8B-E8ABC0E9B255}" srcOrd="1" destOrd="0" parTransId="{D4ADD7C9-D5A5-4CE5-873D-C58D4ACEAE98}" sibTransId="{B86C8295-FF43-4AB3-A84F-47D4E4585BBF}"/>
    <dgm:cxn modelId="{5F0C746C-F0FB-42EE-A505-E3C7879B2507}" srcId="{AC999257-CD7D-46B4-A9BF-8FD4DC185B3F}" destId="{FCEE66ED-1C3F-4C95-8A51-FC0198448C55}" srcOrd="0" destOrd="0" parTransId="{3CD64907-B3DE-4DC4-8FD0-A47D59B3A9C1}" sibTransId="{012734ED-7357-42D9-B183-C4C50621ECC6}"/>
    <dgm:cxn modelId="{E9C96583-0B81-4A3B-82E2-00619CCB7A51}" type="presOf" srcId="{5DFE6198-D841-4248-AFC7-AC2ABCB4579C}" destId="{DB8179BA-DE33-4CC5-8D98-24009FD0508C}" srcOrd="0" destOrd="0" presId="urn:microsoft.com/office/officeart/2005/8/layout/process1"/>
    <dgm:cxn modelId="{82152884-DA7A-4AD8-BF33-0E84149C03F9}" type="presOf" srcId="{329473F9-8F7D-4C22-8AC6-763244D3122A}" destId="{805A925B-C790-4945-B5A0-3E6334E73EEE}" srcOrd="0" destOrd="0" presId="urn:microsoft.com/office/officeart/2005/8/layout/process1"/>
    <dgm:cxn modelId="{4870F285-70D4-416A-B98F-BB5EE5CE2506}" type="presOf" srcId="{A9B2D5F5-F1DE-48E5-9B8B-E8ABC0E9B255}" destId="{0F6B141A-4892-4C9E-8926-9256A71FF00C}" srcOrd="0" destOrd="0" presId="urn:microsoft.com/office/officeart/2005/8/layout/process1"/>
    <dgm:cxn modelId="{3AC89D98-4A63-472C-AB7B-D0CFAB531CF8}" type="presOf" srcId="{B86C8295-FF43-4AB3-A84F-47D4E4585BBF}" destId="{B1C3E8B2-0C57-4FFC-AD56-12E6B641422B}" srcOrd="1" destOrd="0" presId="urn:microsoft.com/office/officeart/2005/8/layout/process1"/>
    <dgm:cxn modelId="{068C339E-4512-486B-866D-48A7A8E12339}" type="presOf" srcId="{B86C8295-FF43-4AB3-A84F-47D4E4585BBF}" destId="{CADA69A6-6372-43E4-AE84-D460B2A92B94}" srcOrd="0" destOrd="0" presId="urn:microsoft.com/office/officeart/2005/8/layout/process1"/>
    <dgm:cxn modelId="{2659EFCB-EBE8-4EAA-871F-E662B917C2AA}" type="presOf" srcId="{012734ED-7357-42D9-B183-C4C50621ECC6}" destId="{D6A8033D-7133-472B-B251-4AF8592BBEB1}" srcOrd="1" destOrd="0" presId="urn:microsoft.com/office/officeart/2005/8/layout/process1"/>
    <dgm:cxn modelId="{BB49F7CC-9EF0-4337-8042-BB7A19C8D06B}" type="presOf" srcId="{329473F9-8F7D-4C22-8AC6-763244D3122A}" destId="{EE77DCE6-4C5C-44C5-BC28-AA991A29C3B6}" srcOrd="1" destOrd="0" presId="urn:microsoft.com/office/officeart/2005/8/layout/process1"/>
    <dgm:cxn modelId="{B33E99F0-6EE9-4202-AFF3-8E73F6E0D4BC}" type="presOf" srcId="{8450C465-74E9-4314-B433-6F337199DDAA}" destId="{ADB3F931-53CB-4FDD-BE2D-885D7710A85A}" srcOrd="0" destOrd="0" presId="urn:microsoft.com/office/officeart/2005/8/layout/process1"/>
    <dgm:cxn modelId="{B102A3F0-7739-4B9F-A63E-4BC4B2765B2C}" type="presOf" srcId="{AC999257-CD7D-46B4-A9BF-8FD4DC185B3F}" destId="{43FAA1C4-8C2D-45FD-A492-4CFE62FE94C5}" srcOrd="0" destOrd="0" presId="urn:microsoft.com/office/officeart/2005/8/layout/process1"/>
    <dgm:cxn modelId="{A3EEC4CA-7F6F-4529-A5AA-ED5AA8925763}" type="presParOf" srcId="{43FAA1C4-8C2D-45FD-A492-4CFE62FE94C5}" destId="{2F7692D4-C661-40CB-A2C0-A87F421D2586}" srcOrd="0" destOrd="0" presId="urn:microsoft.com/office/officeart/2005/8/layout/process1"/>
    <dgm:cxn modelId="{131EF642-5B92-43CB-8BF5-89BC35F25EDF}" type="presParOf" srcId="{43FAA1C4-8C2D-45FD-A492-4CFE62FE94C5}" destId="{D5464593-BEA7-4772-9F91-F99F3ED3E3BB}" srcOrd="1" destOrd="0" presId="urn:microsoft.com/office/officeart/2005/8/layout/process1"/>
    <dgm:cxn modelId="{1F467409-8964-4E39-987D-DE9F69FD6BB2}" type="presParOf" srcId="{D5464593-BEA7-4772-9F91-F99F3ED3E3BB}" destId="{D6A8033D-7133-472B-B251-4AF8592BBEB1}" srcOrd="0" destOrd="0" presId="urn:microsoft.com/office/officeart/2005/8/layout/process1"/>
    <dgm:cxn modelId="{AFA3C3B0-C34F-42DB-8E00-4F246CA88364}" type="presParOf" srcId="{43FAA1C4-8C2D-45FD-A492-4CFE62FE94C5}" destId="{0F6B141A-4892-4C9E-8926-9256A71FF00C}" srcOrd="2" destOrd="0" presId="urn:microsoft.com/office/officeart/2005/8/layout/process1"/>
    <dgm:cxn modelId="{96F7F5B8-CD7F-411A-9AFA-94853B60E1A9}" type="presParOf" srcId="{43FAA1C4-8C2D-45FD-A492-4CFE62FE94C5}" destId="{CADA69A6-6372-43E4-AE84-D460B2A92B94}" srcOrd="3" destOrd="0" presId="urn:microsoft.com/office/officeart/2005/8/layout/process1"/>
    <dgm:cxn modelId="{7F566F6F-C7B1-448B-9E5B-1290E3A49441}" type="presParOf" srcId="{CADA69A6-6372-43E4-AE84-D460B2A92B94}" destId="{B1C3E8B2-0C57-4FFC-AD56-12E6B641422B}" srcOrd="0" destOrd="0" presId="urn:microsoft.com/office/officeart/2005/8/layout/process1"/>
    <dgm:cxn modelId="{174CFC47-9AE4-407B-A067-3C204EC62CCF}" type="presParOf" srcId="{43FAA1C4-8C2D-45FD-A492-4CFE62FE94C5}" destId="{DB8179BA-DE33-4CC5-8D98-24009FD0508C}" srcOrd="4" destOrd="0" presId="urn:microsoft.com/office/officeart/2005/8/layout/process1"/>
    <dgm:cxn modelId="{17A36521-FB84-4BA8-8748-89F8AC6A72F0}" type="presParOf" srcId="{43FAA1C4-8C2D-45FD-A492-4CFE62FE94C5}" destId="{805A925B-C790-4945-B5A0-3E6334E73EEE}" srcOrd="5" destOrd="0" presId="urn:microsoft.com/office/officeart/2005/8/layout/process1"/>
    <dgm:cxn modelId="{15FE80A4-7F32-4AB7-A7A4-D888FF653331}" type="presParOf" srcId="{805A925B-C790-4945-B5A0-3E6334E73EEE}" destId="{EE77DCE6-4C5C-44C5-BC28-AA991A29C3B6}" srcOrd="0" destOrd="0" presId="urn:microsoft.com/office/officeart/2005/8/layout/process1"/>
    <dgm:cxn modelId="{A8658C2D-678C-4AC0-8DB5-2B51015A0679}" type="presParOf" srcId="{43FAA1C4-8C2D-45FD-A492-4CFE62FE94C5}" destId="{ADB3F931-53CB-4FDD-BE2D-885D7710A85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99257-CD7D-46B4-A9BF-8FD4DC185B3F}" type="doc">
      <dgm:prSet loTypeId="urn:microsoft.com/office/officeart/2005/8/layout/process1" loCatId="process" qsTypeId="urn:microsoft.com/office/officeart/2005/8/quickstyle/simple1" qsCatId="simple" csTypeId="urn:microsoft.com/office/officeart/2005/8/colors/accent6_2" csCatId="accent6" phldr="1"/>
      <dgm:spPr/>
    </dgm:pt>
    <dgm:pt modelId="{FCEE66ED-1C3F-4C95-8A51-FC0198448C55}">
      <dgm:prSet phldrT="[Text]"/>
      <dgm:spPr/>
      <dgm:t>
        <a:bodyPr/>
        <a:lstStyle/>
        <a:p>
          <a:r>
            <a:rPr lang="en-US" dirty="0"/>
            <a:t>Victim</a:t>
          </a:r>
        </a:p>
      </dgm:t>
    </dgm:pt>
    <dgm:pt modelId="{3CD64907-B3DE-4DC4-8FD0-A47D59B3A9C1}" type="parTrans" cxnId="{5F0C746C-F0FB-42EE-A505-E3C7879B2507}">
      <dgm:prSet/>
      <dgm:spPr/>
      <dgm:t>
        <a:bodyPr/>
        <a:lstStyle/>
        <a:p>
          <a:endParaRPr lang="en-US"/>
        </a:p>
      </dgm:t>
    </dgm:pt>
    <dgm:pt modelId="{012734ED-7357-42D9-B183-C4C50621ECC6}" type="sibTrans" cxnId="{5F0C746C-F0FB-42EE-A505-E3C7879B2507}">
      <dgm:prSet/>
      <dgm:spPr/>
      <dgm:t>
        <a:bodyPr/>
        <a:lstStyle/>
        <a:p>
          <a:endParaRPr lang="en-US"/>
        </a:p>
      </dgm:t>
    </dgm:pt>
    <dgm:pt modelId="{A9B2D5F5-F1DE-48E5-9B8B-E8ABC0E9B255}">
      <dgm:prSet phldrT="[Text]"/>
      <dgm:spPr/>
      <dgm:t>
        <a:bodyPr/>
        <a:lstStyle/>
        <a:p>
          <a:r>
            <a:rPr lang="en-US" dirty="0"/>
            <a:t>Rescuer</a:t>
          </a:r>
        </a:p>
      </dgm:t>
    </dgm:pt>
    <dgm:pt modelId="{B86C8295-FF43-4AB3-A84F-47D4E4585BBF}" type="sibTrans" cxnId="{B76BBE3B-F594-4689-8E13-C51BB20BDF0D}">
      <dgm:prSet/>
      <dgm:spPr/>
      <dgm:t>
        <a:bodyPr/>
        <a:lstStyle/>
        <a:p>
          <a:endParaRPr lang="en-US"/>
        </a:p>
      </dgm:t>
    </dgm:pt>
    <dgm:pt modelId="{D4ADD7C9-D5A5-4CE5-873D-C58D4ACEAE98}" type="parTrans" cxnId="{B76BBE3B-F594-4689-8E13-C51BB20BDF0D}">
      <dgm:prSet/>
      <dgm:spPr/>
      <dgm:t>
        <a:bodyPr/>
        <a:lstStyle/>
        <a:p>
          <a:endParaRPr lang="en-US"/>
        </a:p>
      </dgm:t>
    </dgm:pt>
    <dgm:pt modelId="{5DFE6198-D841-4248-AFC7-AC2ABCB4579C}">
      <dgm:prSet phldrT="[Text]"/>
      <dgm:spPr/>
      <dgm:t>
        <a:bodyPr/>
        <a:lstStyle/>
        <a:p>
          <a:r>
            <a:rPr lang="en-US" dirty="0"/>
            <a:t>Persecutor</a:t>
          </a:r>
        </a:p>
      </dgm:t>
    </dgm:pt>
    <dgm:pt modelId="{329473F9-8F7D-4C22-8AC6-763244D3122A}" type="sibTrans" cxnId="{FE62DC0B-D54D-468E-8308-FFD6EE6DF2B5}">
      <dgm:prSet/>
      <dgm:spPr/>
      <dgm:t>
        <a:bodyPr/>
        <a:lstStyle/>
        <a:p>
          <a:endParaRPr lang="en-US"/>
        </a:p>
      </dgm:t>
    </dgm:pt>
    <dgm:pt modelId="{A7BE4BF7-5628-48CA-810A-2F30662A6882}" type="parTrans" cxnId="{FE62DC0B-D54D-468E-8308-FFD6EE6DF2B5}">
      <dgm:prSet/>
      <dgm:spPr/>
      <dgm:t>
        <a:bodyPr/>
        <a:lstStyle/>
        <a:p>
          <a:endParaRPr lang="en-US"/>
        </a:p>
      </dgm:t>
    </dgm:pt>
    <dgm:pt modelId="{8450C465-74E9-4314-B433-6F337199DDAA}">
      <dgm:prSet phldrT="[Text]"/>
      <dgm:spPr/>
      <dgm:t>
        <a:bodyPr/>
        <a:lstStyle/>
        <a:p>
          <a:r>
            <a:rPr lang="en-US" dirty="0"/>
            <a:t>Victim</a:t>
          </a:r>
        </a:p>
      </dgm:t>
    </dgm:pt>
    <dgm:pt modelId="{16142C56-EB7E-47C9-A907-EBB595ED96EE}" type="sibTrans" cxnId="{BF986A02-EC1B-4BA5-AFB4-581B13FCC959}">
      <dgm:prSet/>
      <dgm:spPr/>
      <dgm:t>
        <a:bodyPr/>
        <a:lstStyle/>
        <a:p>
          <a:endParaRPr lang="en-US"/>
        </a:p>
      </dgm:t>
    </dgm:pt>
    <dgm:pt modelId="{A4B65E95-CD1E-4BB6-8F1E-0DF5EAB77000}" type="parTrans" cxnId="{BF986A02-EC1B-4BA5-AFB4-581B13FCC959}">
      <dgm:prSet/>
      <dgm:spPr/>
      <dgm:t>
        <a:bodyPr/>
        <a:lstStyle/>
        <a:p>
          <a:endParaRPr lang="en-US"/>
        </a:p>
      </dgm:t>
    </dgm:pt>
    <dgm:pt modelId="{43FAA1C4-8C2D-45FD-A492-4CFE62FE94C5}" type="pres">
      <dgm:prSet presAssocID="{AC999257-CD7D-46B4-A9BF-8FD4DC185B3F}" presName="Name0" presStyleCnt="0">
        <dgm:presLayoutVars>
          <dgm:dir/>
          <dgm:resizeHandles val="exact"/>
        </dgm:presLayoutVars>
      </dgm:prSet>
      <dgm:spPr/>
    </dgm:pt>
    <dgm:pt modelId="{2F7692D4-C661-40CB-A2C0-A87F421D2586}" type="pres">
      <dgm:prSet presAssocID="{FCEE66ED-1C3F-4C95-8A51-FC0198448C55}" presName="node" presStyleLbl="node1" presStyleIdx="0" presStyleCnt="4">
        <dgm:presLayoutVars>
          <dgm:bulletEnabled val="1"/>
        </dgm:presLayoutVars>
      </dgm:prSet>
      <dgm:spPr/>
    </dgm:pt>
    <dgm:pt modelId="{D5464593-BEA7-4772-9F91-F99F3ED3E3BB}" type="pres">
      <dgm:prSet presAssocID="{012734ED-7357-42D9-B183-C4C50621ECC6}" presName="sibTrans" presStyleLbl="sibTrans2D1" presStyleIdx="0" presStyleCnt="3"/>
      <dgm:spPr/>
    </dgm:pt>
    <dgm:pt modelId="{D6A8033D-7133-472B-B251-4AF8592BBEB1}" type="pres">
      <dgm:prSet presAssocID="{012734ED-7357-42D9-B183-C4C50621ECC6}" presName="connectorText" presStyleLbl="sibTrans2D1" presStyleIdx="0" presStyleCnt="3"/>
      <dgm:spPr/>
    </dgm:pt>
    <dgm:pt modelId="{0F6B141A-4892-4C9E-8926-9256A71FF00C}" type="pres">
      <dgm:prSet presAssocID="{A9B2D5F5-F1DE-48E5-9B8B-E8ABC0E9B255}" presName="node" presStyleLbl="node1" presStyleIdx="1" presStyleCnt="4">
        <dgm:presLayoutVars>
          <dgm:bulletEnabled val="1"/>
        </dgm:presLayoutVars>
      </dgm:prSet>
      <dgm:spPr/>
    </dgm:pt>
    <dgm:pt modelId="{CADA69A6-6372-43E4-AE84-D460B2A92B94}" type="pres">
      <dgm:prSet presAssocID="{B86C8295-FF43-4AB3-A84F-47D4E4585BBF}" presName="sibTrans" presStyleLbl="sibTrans2D1" presStyleIdx="1" presStyleCnt="3"/>
      <dgm:spPr/>
    </dgm:pt>
    <dgm:pt modelId="{B1C3E8B2-0C57-4FFC-AD56-12E6B641422B}" type="pres">
      <dgm:prSet presAssocID="{B86C8295-FF43-4AB3-A84F-47D4E4585BBF}" presName="connectorText" presStyleLbl="sibTrans2D1" presStyleIdx="1" presStyleCnt="3"/>
      <dgm:spPr/>
    </dgm:pt>
    <dgm:pt modelId="{DB8179BA-DE33-4CC5-8D98-24009FD0508C}" type="pres">
      <dgm:prSet presAssocID="{5DFE6198-D841-4248-AFC7-AC2ABCB4579C}" presName="node" presStyleLbl="node1" presStyleIdx="2" presStyleCnt="4">
        <dgm:presLayoutVars>
          <dgm:bulletEnabled val="1"/>
        </dgm:presLayoutVars>
      </dgm:prSet>
      <dgm:spPr/>
    </dgm:pt>
    <dgm:pt modelId="{805A925B-C790-4945-B5A0-3E6334E73EEE}" type="pres">
      <dgm:prSet presAssocID="{329473F9-8F7D-4C22-8AC6-763244D3122A}" presName="sibTrans" presStyleLbl="sibTrans2D1" presStyleIdx="2" presStyleCnt="3"/>
      <dgm:spPr/>
    </dgm:pt>
    <dgm:pt modelId="{EE77DCE6-4C5C-44C5-BC28-AA991A29C3B6}" type="pres">
      <dgm:prSet presAssocID="{329473F9-8F7D-4C22-8AC6-763244D3122A}" presName="connectorText" presStyleLbl="sibTrans2D1" presStyleIdx="2" presStyleCnt="3"/>
      <dgm:spPr/>
    </dgm:pt>
    <dgm:pt modelId="{ADB3F931-53CB-4FDD-BE2D-885D7710A85A}" type="pres">
      <dgm:prSet presAssocID="{8450C465-74E9-4314-B433-6F337199DDAA}" presName="node" presStyleLbl="node1" presStyleIdx="3" presStyleCnt="4">
        <dgm:presLayoutVars>
          <dgm:bulletEnabled val="1"/>
        </dgm:presLayoutVars>
      </dgm:prSet>
      <dgm:spPr/>
    </dgm:pt>
  </dgm:ptLst>
  <dgm:cxnLst>
    <dgm:cxn modelId="{BF986A02-EC1B-4BA5-AFB4-581B13FCC959}" srcId="{AC999257-CD7D-46B4-A9BF-8FD4DC185B3F}" destId="{8450C465-74E9-4314-B433-6F337199DDAA}" srcOrd="3" destOrd="0" parTransId="{A4B65E95-CD1E-4BB6-8F1E-0DF5EAB77000}" sibTransId="{16142C56-EB7E-47C9-A907-EBB595ED96EE}"/>
    <dgm:cxn modelId="{746A4807-C21D-4E39-BBC4-5C17392F875D}" type="presOf" srcId="{FCEE66ED-1C3F-4C95-8A51-FC0198448C55}" destId="{2F7692D4-C661-40CB-A2C0-A87F421D2586}" srcOrd="0" destOrd="0" presId="urn:microsoft.com/office/officeart/2005/8/layout/process1"/>
    <dgm:cxn modelId="{95EB3F09-8C66-48C1-98EF-CE9BFA73C297}" type="presOf" srcId="{012734ED-7357-42D9-B183-C4C50621ECC6}" destId="{D5464593-BEA7-4772-9F91-F99F3ED3E3BB}" srcOrd="0" destOrd="0" presId="urn:microsoft.com/office/officeart/2005/8/layout/process1"/>
    <dgm:cxn modelId="{FE62DC0B-D54D-468E-8308-FFD6EE6DF2B5}" srcId="{AC999257-CD7D-46B4-A9BF-8FD4DC185B3F}" destId="{5DFE6198-D841-4248-AFC7-AC2ABCB4579C}" srcOrd="2" destOrd="0" parTransId="{A7BE4BF7-5628-48CA-810A-2F30662A6882}" sibTransId="{329473F9-8F7D-4C22-8AC6-763244D3122A}"/>
    <dgm:cxn modelId="{B76BBE3B-F594-4689-8E13-C51BB20BDF0D}" srcId="{AC999257-CD7D-46B4-A9BF-8FD4DC185B3F}" destId="{A9B2D5F5-F1DE-48E5-9B8B-E8ABC0E9B255}" srcOrd="1" destOrd="0" parTransId="{D4ADD7C9-D5A5-4CE5-873D-C58D4ACEAE98}" sibTransId="{B86C8295-FF43-4AB3-A84F-47D4E4585BBF}"/>
    <dgm:cxn modelId="{5F0C746C-F0FB-42EE-A505-E3C7879B2507}" srcId="{AC999257-CD7D-46B4-A9BF-8FD4DC185B3F}" destId="{FCEE66ED-1C3F-4C95-8A51-FC0198448C55}" srcOrd="0" destOrd="0" parTransId="{3CD64907-B3DE-4DC4-8FD0-A47D59B3A9C1}" sibTransId="{012734ED-7357-42D9-B183-C4C50621ECC6}"/>
    <dgm:cxn modelId="{E9C96583-0B81-4A3B-82E2-00619CCB7A51}" type="presOf" srcId="{5DFE6198-D841-4248-AFC7-AC2ABCB4579C}" destId="{DB8179BA-DE33-4CC5-8D98-24009FD0508C}" srcOrd="0" destOrd="0" presId="urn:microsoft.com/office/officeart/2005/8/layout/process1"/>
    <dgm:cxn modelId="{82152884-DA7A-4AD8-BF33-0E84149C03F9}" type="presOf" srcId="{329473F9-8F7D-4C22-8AC6-763244D3122A}" destId="{805A925B-C790-4945-B5A0-3E6334E73EEE}" srcOrd="0" destOrd="0" presId="urn:microsoft.com/office/officeart/2005/8/layout/process1"/>
    <dgm:cxn modelId="{4870F285-70D4-416A-B98F-BB5EE5CE2506}" type="presOf" srcId="{A9B2D5F5-F1DE-48E5-9B8B-E8ABC0E9B255}" destId="{0F6B141A-4892-4C9E-8926-9256A71FF00C}" srcOrd="0" destOrd="0" presId="urn:microsoft.com/office/officeart/2005/8/layout/process1"/>
    <dgm:cxn modelId="{3AC89D98-4A63-472C-AB7B-D0CFAB531CF8}" type="presOf" srcId="{B86C8295-FF43-4AB3-A84F-47D4E4585BBF}" destId="{B1C3E8B2-0C57-4FFC-AD56-12E6B641422B}" srcOrd="1" destOrd="0" presId="urn:microsoft.com/office/officeart/2005/8/layout/process1"/>
    <dgm:cxn modelId="{068C339E-4512-486B-866D-48A7A8E12339}" type="presOf" srcId="{B86C8295-FF43-4AB3-A84F-47D4E4585BBF}" destId="{CADA69A6-6372-43E4-AE84-D460B2A92B94}" srcOrd="0" destOrd="0" presId="urn:microsoft.com/office/officeart/2005/8/layout/process1"/>
    <dgm:cxn modelId="{2659EFCB-EBE8-4EAA-871F-E662B917C2AA}" type="presOf" srcId="{012734ED-7357-42D9-B183-C4C50621ECC6}" destId="{D6A8033D-7133-472B-B251-4AF8592BBEB1}" srcOrd="1" destOrd="0" presId="urn:microsoft.com/office/officeart/2005/8/layout/process1"/>
    <dgm:cxn modelId="{BB49F7CC-9EF0-4337-8042-BB7A19C8D06B}" type="presOf" srcId="{329473F9-8F7D-4C22-8AC6-763244D3122A}" destId="{EE77DCE6-4C5C-44C5-BC28-AA991A29C3B6}" srcOrd="1" destOrd="0" presId="urn:microsoft.com/office/officeart/2005/8/layout/process1"/>
    <dgm:cxn modelId="{B33E99F0-6EE9-4202-AFF3-8E73F6E0D4BC}" type="presOf" srcId="{8450C465-74E9-4314-B433-6F337199DDAA}" destId="{ADB3F931-53CB-4FDD-BE2D-885D7710A85A}" srcOrd="0" destOrd="0" presId="urn:microsoft.com/office/officeart/2005/8/layout/process1"/>
    <dgm:cxn modelId="{B102A3F0-7739-4B9F-A63E-4BC4B2765B2C}" type="presOf" srcId="{AC999257-CD7D-46B4-A9BF-8FD4DC185B3F}" destId="{43FAA1C4-8C2D-45FD-A492-4CFE62FE94C5}" srcOrd="0" destOrd="0" presId="urn:microsoft.com/office/officeart/2005/8/layout/process1"/>
    <dgm:cxn modelId="{A3EEC4CA-7F6F-4529-A5AA-ED5AA8925763}" type="presParOf" srcId="{43FAA1C4-8C2D-45FD-A492-4CFE62FE94C5}" destId="{2F7692D4-C661-40CB-A2C0-A87F421D2586}" srcOrd="0" destOrd="0" presId="urn:microsoft.com/office/officeart/2005/8/layout/process1"/>
    <dgm:cxn modelId="{131EF642-5B92-43CB-8BF5-89BC35F25EDF}" type="presParOf" srcId="{43FAA1C4-8C2D-45FD-A492-4CFE62FE94C5}" destId="{D5464593-BEA7-4772-9F91-F99F3ED3E3BB}" srcOrd="1" destOrd="0" presId="urn:microsoft.com/office/officeart/2005/8/layout/process1"/>
    <dgm:cxn modelId="{1F467409-8964-4E39-987D-DE9F69FD6BB2}" type="presParOf" srcId="{D5464593-BEA7-4772-9F91-F99F3ED3E3BB}" destId="{D6A8033D-7133-472B-B251-4AF8592BBEB1}" srcOrd="0" destOrd="0" presId="urn:microsoft.com/office/officeart/2005/8/layout/process1"/>
    <dgm:cxn modelId="{AFA3C3B0-C34F-42DB-8E00-4F246CA88364}" type="presParOf" srcId="{43FAA1C4-8C2D-45FD-A492-4CFE62FE94C5}" destId="{0F6B141A-4892-4C9E-8926-9256A71FF00C}" srcOrd="2" destOrd="0" presId="urn:microsoft.com/office/officeart/2005/8/layout/process1"/>
    <dgm:cxn modelId="{96F7F5B8-CD7F-411A-9AFA-94853B60E1A9}" type="presParOf" srcId="{43FAA1C4-8C2D-45FD-A492-4CFE62FE94C5}" destId="{CADA69A6-6372-43E4-AE84-D460B2A92B94}" srcOrd="3" destOrd="0" presId="urn:microsoft.com/office/officeart/2005/8/layout/process1"/>
    <dgm:cxn modelId="{7F566F6F-C7B1-448B-9E5B-1290E3A49441}" type="presParOf" srcId="{CADA69A6-6372-43E4-AE84-D460B2A92B94}" destId="{B1C3E8B2-0C57-4FFC-AD56-12E6B641422B}" srcOrd="0" destOrd="0" presId="urn:microsoft.com/office/officeart/2005/8/layout/process1"/>
    <dgm:cxn modelId="{174CFC47-9AE4-407B-A067-3C204EC62CCF}" type="presParOf" srcId="{43FAA1C4-8C2D-45FD-A492-4CFE62FE94C5}" destId="{DB8179BA-DE33-4CC5-8D98-24009FD0508C}" srcOrd="4" destOrd="0" presId="urn:microsoft.com/office/officeart/2005/8/layout/process1"/>
    <dgm:cxn modelId="{17A36521-FB84-4BA8-8748-89F8AC6A72F0}" type="presParOf" srcId="{43FAA1C4-8C2D-45FD-A492-4CFE62FE94C5}" destId="{805A925B-C790-4945-B5A0-3E6334E73EEE}" srcOrd="5" destOrd="0" presId="urn:microsoft.com/office/officeart/2005/8/layout/process1"/>
    <dgm:cxn modelId="{15FE80A4-7F32-4AB7-A7A4-D888FF653331}" type="presParOf" srcId="{805A925B-C790-4945-B5A0-3E6334E73EEE}" destId="{EE77DCE6-4C5C-44C5-BC28-AA991A29C3B6}" srcOrd="0" destOrd="0" presId="urn:microsoft.com/office/officeart/2005/8/layout/process1"/>
    <dgm:cxn modelId="{A8658C2D-678C-4AC0-8DB5-2B51015A0679}" type="presParOf" srcId="{43FAA1C4-8C2D-45FD-A492-4CFE62FE94C5}" destId="{ADB3F931-53CB-4FDD-BE2D-885D7710A85A}"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99257-CD7D-46B4-A9BF-8FD4DC185B3F}" type="doc">
      <dgm:prSet loTypeId="urn:microsoft.com/office/officeart/2005/8/layout/process1" loCatId="process" qsTypeId="urn:microsoft.com/office/officeart/2005/8/quickstyle/simple1" qsCatId="simple" csTypeId="urn:microsoft.com/office/officeart/2005/8/colors/accent3_2" csCatId="accent3" phldr="1"/>
      <dgm:spPr/>
    </dgm:pt>
    <dgm:pt modelId="{FCEE66ED-1C3F-4C95-8A51-FC0198448C55}">
      <dgm:prSet phldrT="[Text]" custT="1"/>
      <dgm:spPr/>
      <dgm:t>
        <a:bodyPr/>
        <a:lstStyle/>
        <a:p>
          <a:r>
            <a:rPr lang="en-US" sz="2300" dirty="0"/>
            <a:t>Persecuted Victim</a:t>
          </a:r>
        </a:p>
      </dgm:t>
    </dgm:pt>
    <dgm:pt modelId="{3CD64907-B3DE-4DC4-8FD0-A47D59B3A9C1}" type="parTrans" cxnId="{5F0C746C-F0FB-42EE-A505-E3C7879B2507}">
      <dgm:prSet/>
      <dgm:spPr/>
      <dgm:t>
        <a:bodyPr/>
        <a:lstStyle/>
        <a:p>
          <a:endParaRPr lang="en-US"/>
        </a:p>
      </dgm:t>
    </dgm:pt>
    <dgm:pt modelId="{012734ED-7357-42D9-B183-C4C50621ECC6}" type="sibTrans" cxnId="{5F0C746C-F0FB-42EE-A505-E3C7879B2507}">
      <dgm:prSet/>
      <dgm:spPr/>
      <dgm:t>
        <a:bodyPr/>
        <a:lstStyle/>
        <a:p>
          <a:endParaRPr lang="en-US"/>
        </a:p>
      </dgm:t>
    </dgm:pt>
    <dgm:pt modelId="{A9B2D5F5-F1DE-48E5-9B8B-E8ABC0E9B255}">
      <dgm:prSet phldrT="[Text]" custT="1"/>
      <dgm:spPr/>
      <dgm:t>
        <a:bodyPr/>
        <a:lstStyle/>
        <a:p>
          <a:r>
            <a:rPr lang="en-US" sz="2300" dirty="0"/>
            <a:t>Rescued Victim</a:t>
          </a:r>
        </a:p>
      </dgm:t>
    </dgm:pt>
    <dgm:pt modelId="{B86C8295-FF43-4AB3-A84F-47D4E4585BBF}" type="sibTrans" cxnId="{B76BBE3B-F594-4689-8E13-C51BB20BDF0D}">
      <dgm:prSet/>
      <dgm:spPr/>
      <dgm:t>
        <a:bodyPr/>
        <a:lstStyle/>
        <a:p>
          <a:endParaRPr lang="en-US"/>
        </a:p>
      </dgm:t>
    </dgm:pt>
    <dgm:pt modelId="{D4ADD7C9-D5A5-4CE5-873D-C58D4ACEAE98}" type="parTrans" cxnId="{B76BBE3B-F594-4689-8E13-C51BB20BDF0D}">
      <dgm:prSet/>
      <dgm:spPr/>
      <dgm:t>
        <a:bodyPr/>
        <a:lstStyle/>
        <a:p>
          <a:endParaRPr lang="en-US"/>
        </a:p>
      </dgm:t>
    </dgm:pt>
    <dgm:pt modelId="{5DFE6198-D841-4248-AFC7-AC2ABCB4579C}">
      <dgm:prSet phldrT="[Text]" custT="1"/>
      <dgm:spPr/>
      <dgm:t>
        <a:bodyPr/>
        <a:lstStyle/>
        <a:p>
          <a:r>
            <a:rPr lang="en-US" sz="2300" dirty="0"/>
            <a:t>Victims Persecuted</a:t>
          </a:r>
        </a:p>
      </dgm:t>
    </dgm:pt>
    <dgm:pt modelId="{329473F9-8F7D-4C22-8AC6-763244D3122A}" type="sibTrans" cxnId="{FE62DC0B-D54D-468E-8308-FFD6EE6DF2B5}">
      <dgm:prSet/>
      <dgm:spPr/>
      <dgm:t>
        <a:bodyPr/>
        <a:lstStyle/>
        <a:p>
          <a:endParaRPr lang="en-US"/>
        </a:p>
      </dgm:t>
    </dgm:pt>
    <dgm:pt modelId="{A7BE4BF7-5628-48CA-810A-2F30662A6882}" type="parTrans" cxnId="{FE62DC0B-D54D-468E-8308-FFD6EE6DF2B5}">
      <dgm:prSet/>
      <dgm:spPr/>
      <dgm:t>
        <a:bodyPr/>
        <a:lstStyle/>
        <a:p>
          <a:endParaRPr lang="en-US"/>
        </a:p>
      </dgm:t>
    </dgm:pt>
    <dgm:pt modelId="{43FAA1C4-8C2D-45FD-A492-4CFE62FE94C5}" type="pres">
      <dgm:prSet presAssocID="{AC999257-CD7D-46B4-A9BF-8FD4DC185B3F}" presName="Name0" presStyleCnt="0">
        <dgm:presLayoutVars>
          <dgm:dir/>
          <dgm:resizeHandles val="exact"/>
        </dgm:presLayoutVars>
      </dgm:prSet>
      <dgm:spPr/>
    </dgm:pt>
    <dgm:pt modelId="{2F7692D4-C661-40CB-A2C0-A87F421D2586}" type="pres">
      <dgm:prSet presAssocID="{FCEE66ED-1C3F-4C95-8A51-FC0198448C55}" presName="node" presStyleLbl="node1" presStyleIdx="0" presStyleCnt="3" custScaleY="54080">
        <dgm:presLayoutVars>
          <dgm:bulletEnabled val="1"/>
        </dgm:presLayoutVars>
      </dgm:prSet>
      <dgm:spPr/>
    </dgm:pt>
    <dgm:pt modelId="{D5464593-BEA7-4772-9F91-F99F3ED3E3BB}" type="pres">
      <dgm:prSet presAssocID="{012734ED-7357-42D9-B183-C4C50621ECC6}" presName="sibTrans" presStyleLbl="sibTrans2D1" presStyleIdx="0" presStyleCnt="2"/>
      <dgm:spPr/>
    </dgm:pt>
    <dgm:pt modelId="{D6A8033D-7133-472B-B251-4AF8592BBEB1}" type="pres">
      <dgm:prSet presAssocID="{012734ED-7357-42D9-B183-C4C50621ECC6}" presName="connectorText" presStyleLbl="sibTrans2D1" presStyleIdx="0" presStyleCnt="2"/>
      <dgm:spPr/>
    </dgm:pt>
    <dgm:pt modelId="{0F6B141A-4892-4C9E-8926-9256A71FF00C}" type="pres">
      <dgm:prSet presAssocID="{A9B2D5F5-F1DE-48E5-9B8B-E8ABC0E9B255}" presName="node" presStyleLbl="node1" presStyleIdx="1" presStyleCnt="3" custScaleY="54080">
        <dgm:presLayoutVars>
          <dgm:bulletEnabled val="1"/>
        </dgm:presLayoutVars>
      </dgm:prSet>
      <dgm:spPr/>
    </dgm:pt>
    <dgm:pt modelId="{CADA69A6-6372-43E4-AE84-D460B2A92B94}" type="pres">
      <dgm:prSet presAssocID="{B86C8295-FF43-4AB3-A84F-47D4E4585BBF}" presName="sibTrans" presStyleLbl="sibTrans2D1" presStyleIdx="1" presStyleCnt="2"/>
      <dgm:spPr/>
    </dgm:pt>
    <dgm:pt modelId="{B1C3E8B2-0C57-4FFC-AD56-12E6B641422B}" type="pres">
      <dgm:prSet presAssocID="{B86C8295-FF43-4AB3-A84F-47D4E4585BBF}" presName="connectorText" presStyleLbl="sibTrans2D1" presStyleIdx="1" presStyleCnt="2"/>
      <dgm:spPr/>
    </dgm:pt>
    <dgm:pt modelId="{DB8179BA-DE33-4CC5-8D98-24009FD0508C}" type="pres">
      <dgm:prSet presAssocID="{5DFE6198-D841-4248-AFC7-AC2ABCB4579C}" presName="node" presStyleLbl="node1" presStyleIdx="2" presStyleCnt="3" custScaleY="54080">
        <dgm:presLayoutVars>
          <dgm:bulletEnabled val="1"/>
        </dgm:presLayoutVars>
      </dgm:prSet>
      <dgm:spPr/>
    </dgm:pt>
  </dgm:ptLst>
  <dgm:cxnLst>
    <dgm:cxn modelId="{746A4807-C21D-4E39-BBC4-5C17392F875D}" type="presOf" srcId="{FCEE66ED-1C3F-4C95-8A51-FC0198448C55}" destId="{2F7692D4-C661-40CB-A2C0-A87F421D2586}" srcOrd="0" destOrd="0" presId="urn:microsoft.com/office/officeart/2005/8/layout/process1"/>
    <dgm:cxn modelId="{95EB3F09-8C66-48C1-98EF-CE9BFA73C297}" type="presOf" srcId="{012734ED-7357-42D9-B183-C4C50621ECC6}" destId="{D5464593-BEA7-4772-9F91-F99F3ED3E3BB}" srcOrd="0" destOrd="0" presId="urn:microsoft.com/office/officeart/2005/8/layout/process1"/>
    <dgm:cxn modelId="{FE62DC0B-D54D-468E-8308-FFD6EE6DF2B5}" srcId="{AC999257-CD7D-46B4-A9BF-8FD4DC185B3F}" destId="{5DFE6198-D841-4248-AFC7-AC2ABCB4579C}" srcOrd="2" destOrd="0" parTransId="{A7BE4BF7-5628-48CA-810A-2F30662A6882}" sibTransId="{329473F9-8F7D-4C22-8AC6-763244D3122A}"/>
    <dgm:cxn modelId="{B76BBE3B-F594-4689-8E13-C51BB20BDF0D}" srcId="{AC999257-CD7D-46B4-A9BF-8FD4DC185B3F}" destId="{A9B2D5F5-F1DE-48E5-9B8B-E8ABC0E9B255}" srcOrd="1" destOrd="0" parTransId="{D4ADD7C9-D5A5-4CE5-873D-C58D4ACEAE98}" sibTransId="{B86C8295-FF43-4AB3-A84F-47D4E4585BBF}"/>
    <dgm:cxn modelId="{5F0C746C-F0FB-42EE-A505-E3C7879B2507}" srcId="{AC999257-CD7D-46B4-A9BF-8FD4DC185B3F}" destId="{FCEE66ED-1C3F-4C95-8A51-FC0198448C55}" srcOrd="0" destOrd="0" parTransId="{3CD64907-B3DE-4DC4-8FD0-A47D59B3A9C1}" sibTransId="{012734ED-7357-42D9-B183-C4C50621ECC6}"/>
    <dgm:cxn modelId="{E9C96583-0B81-4A3B-82E2-00619CCB7A51}" type="presOf" srcId="{5DFE6198-D841-4248-AFC7-AC2ABCB4579C}" destId="{DB8179BA-DE33-4CC5-8D98-24009FD0508C}" srcOrd="0" destOrd="0" presId="urn:microsoft.com/office/officeart/2005/8/layout/process1"/>
    <dgm:cxn modelId="{4870F285-70D4-416A-B98F-BB5EE5CE2506}" type="presOf" srcId="{A9B2D5F5-F1DE-48E5-9B8B-E8ABC0E9B255}" destId="{0F6B141A-4892-4C9E-8926-9256A71FF00C}" srcOrd="0" destOrd="0" presId="urn:microsoft.com/office/officeart/2005/8/layout/process1"/>
    <dgm:cxn modelId="{3AC89D98-4A63-472C-AB7B-D0CFAB531CF8}" type="presOf" srcId="{B86C8295-FF43-4AB3-A84F-47D4E4585BBF}" destId="{B1C3E8B2-0C57-4FFC-AD56-12E6B641422B}" srcOrd="1" destOrd="0" presId="urn:microsoft.com/office/officeart/2005/8/layout/process1"/>
    <dgm:cxn modelId="{068C339E-4512-486B-866D-48A7A8E12339}" type="presOf" srcId="{B86C8295-FF43-4AB3-A84F-47D4E4585BBF}" destId="{CADA69A6-6372-43E4-AE84-D460B2A92B94}" srcOrd="0" destOrd="0" presId="urn:microsoft.com/office/officeart/2005/8/layout/process1"/>
    <dgm:cxn modelId="{2659EFCB-EBE8-4EAA-871F-E662B917C2AA}" type="presOf" srcId="{012734ED-7357-42D9-B183-C4C50621ECC6}" destId="{D6A8033D-7133-472B-B251-4AF8592BBEB1}" srcOrd="1" destOrd="0" presId="urn:microsoft.com/office/officeart/2005/8/layout/process1"/>
    <dgm:cxn modelId="{B102A3F0-7739-4B9F-A63E-4BC4B2765B2C}" type="presOf" srcId="{AC999257-CD7D-46B4-A9BF-8FD4DC185B3F}" destId="{43FAA1C4-8C2D-45FD-A492-4CFE62FE94C5}" srcOrd="0" destOrd="0" presId="urn:microsoft.com/office/officeart/2005/8/layout/process1"/>
    <dgm:cxn modelId="{A3EEC4CA-7F6F-4529-A5AA-ED5AA8925763}" type="presParOf" srcId="{43FAA1C4-8C2D-45FD-A492-4CFE62FE94C5}" destId="{2F7692D4-C661-40CB-A2C0-A87F421D2586}" srcOrd="0" destOrd="0" presId="urn:microsoft.com/office/officeart/2005/8/layout/process1"/>
    <dgm:cxn modelId="{131EF642-5B92-43CB-8BF5-89BC35F25EDF}" type="presParOf" srcId="{43FAA1C4-8C2D-45FD-A492-4CFE62FE94C5}" destId="{D5464593-BEA7-4772-9F91-F99F3ED3E3BB}" srcOrd="1" destOrd="0" presId="urn:microsoft.com/office/officeart/2005/8/layout/process1"/>
    <dgm:cxn modelId="{1F467409-8964-4E39-987D-DE9F69FD6BB2}" type="presParOf" srcId="{D5464593-BEA7-4772-9F91-F99F3ED3E3BB}" destId="{D6A8033D-7133-472B-B251-4AF8592BBEB1}" srcOrd="0" destOrd="0" presId="urn:microsoft.com/office/officeart/2005/8/layout/process1"/>
    <dgm:cxn modelId="{AFA3C3B0-C34F-42DB-8E00-4F246CA88364}" type="presParOf" srcId="{43FAA1C4-8C2D-45FD-A492-4CFE62FE94C5}" destId="{0F6B141A-4892-4C9E-8926-9256A71FF00C}" srcOrd="2" destOrd="0" presId="urn:microsoft.com/office/officeart/2005/8/layout/process1"/>
    <dgm:cxn modelId="{96F7F5B8-CD7F-411A-9AFA-94853B60E1A9}" type="presParOf" srcId="{43FAA1C4-8C2D-45FD-A492-4CFE62FE94C5}" destId="{CADA69A6-6372-43E4-AE84-D460B2A92B94}" srcOrd="3" destOrd="0" presId="urn:microsoft.com/office/officeart/2005/8/layout/process1"/>
    <dgm:cxn modelId="{7F566F6F-C7B1-448B-9E5B-1290E3A49441}" type="presParOf" srcId="{CADA69A6-6372-43E4-AE84-D460B2A92B94}" destId="{B1C3E8B2-0C57-4FFC-AD56-12E6B641422B}" srcOrd="0" destOrd="0" presId="urn:microsoft.com/office/officeart/2005/8/layout/process1"/>
    <dgm:cxn modelId="{174CFC47-9AE4-407B-A067-3C204EC62CCF}" type="presParOf" srcId="{43FAA1C4-8C2D-45FD-A492-4CFE62FE94C5}" destId="{DB8179BA-DE33-4CC5-8D98-24009FD0508C}"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999257-CD7D-46B4-A9BF-8FD4DC185B3F}" type="doc">
      <dgm:prSet loTypeId="urn:microsoft.com/office/officeart/2005/8/layout/process1" loCatId="process" qsTypeId="urn:microsoft.com/office/officeart/2005/8/quickstyle/simple1" qsCatId="simple" csTypeId="urn:microsoft.com/office/officeart/2005/8/colors/colorful1" csCatId="colorful" phldr="1"/>
      <dgm:spPr/>
    </dgm:pt>
    <dgm:pt modelId="{FCEE66ED-1C3F-4C95-8A51-FC0198448C55}">
      <dgm:prSet phldrT="[Text]"/>
      <dgm:spPr/>
      <dgm:t>
        <a:bodyPr/>
        <a:lstStyle/>
        <a:p>
          <a:r>
            <a:rPr lang="en-US" dirty="0"/>
            <a:t>Persecuted Victim</a:t>
          </a:r>
        </a:p>
      </dgm:t>
    </dgm:pt>
    <dgm:pt modelId="{3CD64907-B3DE-4DC4-8FD0-A47D59B3A9C1}" type="parTrans" cxnId="{5F0C746C-F0FB-42EE-A505-E3C7879B2507}">
      <dgm:prSet/>
      <dgm:spPr/>
      <dgm:t>
        <a:bodyPr/>
        <a:lstStyle/>
        <a:p>
          <a:endParaRPr lang="en-US"/>
        </a:p>
      </dgm:t>
    </dgm:pt>
    <dgm:pt modelId="{012734ED-7357-42D9-B183-C4C50621ECC6}" type="sibTrans" cxnId="{5F0C746C-F0FB-42EE-A505-E3C7879B2507}">
      <dgm:prSet/>
      <dgm:spPr/>
      <dgm:t>
        <a:bodyPr/>
        <a:lstStyle/>
        <a:p>
          <a:endParaRPr lang="en-US"/>
        </a:p>
      </dgm:t>
    </dgm:pt>
    <dgm:pt modelId="{A9B2D5F5-F1DE-48E5-9B8B-E8ABC0E9B255}">
      <dgm:prSet phldrT="[Text]"/>
      <dgm:spPr/>
      <dgm:t>
        <a:bodyPr/>
        <a:lstStyle/>
        <a:p>
          <a:r>
            <a:rPr lang="en-US" dirty="0"/>
            <a:t>Rescued Victim</a:t>
          </a:r>
        </a:p>
      </dgm:t>
    </dgm:pt>
    <dgm:pt modelId="{D4ADD7C9-D5A5-4CE5-873D-C58D4ACEAE98}" type="parTrans" cxnId="{B76BBE3B-F594-4689-8E13-C51BB20BDF0D}">
      <dgm:prSet/>
      <dgm:spPr/>
      <dgm:t>
        <a:bodyPr/>
        <a:lstStyle/>
        <a:p>
          <a:endParaRPr lang="en-US"/>
        </a:p>
      </dgm:t>
    </dgm:pt>
    <dgm:pt modelId="{B86C8295-FF43-4AB3-A84F-47D4E4585BBF}" type="sibTrans" cxnId="{B76BBE3B-F594-4689-8E13-C51BB20BDF0D}">
      <dgm:prSet/>
      <dgm:spPr/>
      <dgm:t>
        <a:bodyPr/>
        <a:lstStyle/>
        <a:p>
          <a:endParaRPr lang="en-US"/>
        </a:p>
      </dgm:t>
    </dgm:pt>
    <dgm:pt modelId="{5DFE6198-D841-4248-AFC7-AC2ABCB4579C}">
      <dgm:prSet phldrT="[Text]"/>
      <dgm:spPr/>
      <dgm:t>
        <a:bodyPr/>
        <a:lstStyle/>
        <a:p>
          <a:r>
            <a:rPr lang="en-US" dirty="0"/>
            <a:t>Persecuted Victim</a:t>
          </a:r>
        </a:p>
      </dgm:t>
    </dgm:pt>
    <dgm:pt modelId="{A7BE4BF7-5628-48CA-810A-2F30662A6882}" type="parTrans" cxnId="{FE62DC0B-D54D-468E-8308-FFD6EE6DF2B5}">
      <dgm:prSet/>
      <dgm:spPr/>
      <dgm:t>
        <a:bodyPr/>
        <a:lstStyle/>
        <a:p>
          <a:endParaRPr lang="en-US"/>
        </a:p>
      </dgm:t>
    </dgm:pt>
    <dgm:pt modelId="{329473F9-8F7D-4C22-8AC6-763244D3122A}" type="sibTrans" cxnId="{FE62DC0B-D54D-468E-8308-FFD6EE6DF2B5}">
      <dgm:prSet/>
      <dgm:spPr/>
      <dgm:t>
        <a:bodyPr/>
        <a:lstStyle/>
        <a:p>
          <a:endParaRPr lang="en-US"/>
        </a:p>
      </dgm:t>
    </dgm:pt>
    <dgm:pt modelId="{8450C465-74E9-4314-B433-6F337199DDAA}">
      <dgm:prSet phldrT="[Text]"/>
      <dgm:spPr/>
      <dgm:t>
        <a:bodyPr/>
        <a:lstStyle/>
        <a:p>
          <a:r>
            <a:rPr lang="en-US" dirty="0"/>
            <a:t>Rescued Victim</a:t>
          </a:r>
        </a:p>
      </dgm:t>
    </dgm:pt>
    <dgm:pt modelId="{A4B65E95-CD1E-4BB6-8F1E-0DF5EAB77000}" type="parTrans" cxnId="{BF986A02-EC1B-4BA5-AFB4-581B13FCC959}">
      <dgm:prSet/>
      <dgm:spPr/>
      <dgm:t>
        <a:bodyPr/>
        <a:lstStyle/>
        <a:p>
          <a:endParaRPr lang="en-US"/>
        </a:p>
      </dgm:t>
    </dgm:pt>
    <dgm:pt modelId="{16142C56-EB7E-47C9-A907-EBB595ED96EE}" type="sibTrans" cxnId="{BF986A02-EC1B-4BA5-AFB4-581B13FCC959}">
      <dgm:prSet/>
      <dgm:spPr/>
      <dgm:t>
        <a:bodyPr/>
        <a:lstStyle/>
        <a:p>
          <a:endParaRPr lang="en-US"/>
        </a:p>
      </dgm:t>
    </dgm:pt>
    <dgm:pt modelId="{43FAA1C4-8C2D-45FD-A492-4CFE62FE94C5}" type="pres">
      <dgm:prSet presAssocID="{AC999257-CD7D-46B4-A9BF-8FD4DC185B3F}" presName="Name0" presStyleCnt="0">
        <dgm:presLayoutVars>
          <dgm:dir/>
          <dgm:resizeHandles val="exact"/>
        </dgm:presLayoutVars>
      </dgm:prSet>
      <dgm:spPr/>
    </dgm:pt>
    <dgm:pt modelId="{2F7692D4-C661-40CB-A2C0-A87F421D2586}" type="pres">
      <dgm:prSet presAssocID="{FCEE66ED-1C3F-4C95-8A51-FC0198448C55}" presName="node" presStyleLbl="node1" presStyleIdx="0" presStyleCnt="4">
        <dgm:presLayoutVars>
          <dgm:bulletEnabled val="1"/>
        </dgm:presLayoutVars>
      </dgm:prSet>
      <dgm:spPr/>
    </dgm:pt>
    <dgm:pt modelId="{D5464593-BEA7-4772-9F91-F99F3ED3E3BB}" type="pres">
      <dgm:prSet presAssocID="{012734ED-7357-42D9-B183-C4C50621ECC6}" presName="sibTrans" presStyleLbl="sibTrans2D1" presStyleIdx="0" presStyleCnt="3"/>
      <dgm:spPr/>
    </dgm:pt>
    <dgm:pt modelId="{D6A8033D-7133-472B-B251-4AF8592BBEB1}" type="pres">
      <dgm:prSet presAssocID="{012734ED-7357-42D9-B183-C4C50621ECC6}" presName="connectorText" presStyleLbl="sibTrans2D1" presStyleIdx="0" presStyleCnt="3"/>
      <dgm:spPr/>
    </dgm:pt>
    <dgm:pt modelId="{0F6B141A-4892-4C9E-8926-9256A71FF00C}" type="pres">
      <dgm:prSet presAssocID="{A9B2D5F5-F1DE-48E5-9B8B-E8ABC0E9B255}" presName="node" presStyleLbl="node1" presStyleIdx="1" presStyleCnt="4">
        <dgm:presLayoutVars>
          <dgm:bulletEnabled val="1"/>
        </dgm:presLayoutVars>
      </dgm:prSet>
      <dgm:spPr/>
    </dgm:pt>
    <dgm:pt modelId="{CADA69A6-6372-43E4-AE84-D460B2A92B94}" type="pres">
      <dgm:prSet presAssocID="{B86C8295-FF43-4AB3-A84F-47D4E4585BBF}" presName="sibTrans" presStyleLbl="sibTrans2D1" presStyleIdx="1" presStyleCnt="3"/>
      <dgm:spPr/>
    </dgm:pt>
    <dgm:pt modelId="{B1C3E8B2-0C57-4FFC-AD56-12E6B641422B}" type="pres">
      <dgm:prSet presAssocID="{B86C8295-FF43-4AB3-A84F-47D4E4585BBF}" presName="connectorText" presStyleLbl="sibTrans2D1" presStyleIdx="1" presStyleCnt="3"/>
      <dgm:spPr/>
    </dgm:pt>
    <dgm:pt modelId="{DB8179BA-DE33-4CC5-8D98-24009FD0508C}" type="pres">
      <dgm:prSet presAssocID="{5DFE6198-D841-4248-AFC7-AC2ABCB4579C}" presName="node" presStyleLbl="node1" presStyleIdx="2" presStyleCnt="4">
        <dgm:presLayoutVars>
          <dgm:bulletEnabled val="1"/>
        </dgm:presLayoutVars>
      </dgm:prSet>
      <dgm:spPr/>
    </dgm:pt>
    <dgm:pt modelId="{805A925B-C790-4945-B5A0-3E6334E73EEE}" type="pres">
      <dgm:prSet presAssocID="{329473F9-8F7D-4C22-8AC6-763244D3122A}" presName="sibTrans" presStyleLbl="sibTrans2D1" presStyleIdx="2" presStyleCnt="3"/>
      <dgm:spPr/>
    </dgm:pt>
    <dgm:pt modelId="{EE77DCE6-4C5C-44C5-BC28-AA991A29C3B6}" type="pres">
      <dgm:prSet presAssocID="{329473F9-8F7D-4C22-8AC6-763244D3122A}" presName="connectorText" presStyleLbl="sibTrans2D1" presStyleIdx="2" presStyleCnt="3"/>
      <dgm:spPr/>
    </dgm:pt>
    <dgm:pt modelId="{ADB3F931-53CB-4FDD-BE2D-885D7710A85A}" type="pres">
      <dgm:prSet presAssocID="{8450C465-74E9-4314-B433-6F337199DDAA}" presName="node" presStyleLbl="node1" presStyleIdx="3" presStyleCnt="4">
        <dgm:presLayoutVars>
          <dgm:bulletEnabled val="1"/>
        </dgm:presLayoutVars>
      </dgm:prSet>
      <dgm:spPr/>
    </dgm:pt>
  </dgm:ptLst>
  <dgm:cxnLst>
    <dgm:cxn modelId="{BF986A02-EC1B-4BA5-AFB4-581B13FCC959}" srcId="{AC999257-CD7D-46B4-A9BF-8FD4DC185B3F}" destId="{8450C465-74E9-4314-B433-6F337199DDAA}" srcOrd="3" destOrd="0" parTransId="{A4B65E95-CD1E-4BB6-8F1E-0DF5EAB77000}" sibTransId="{16142C56-EB7E-47C9-A907-EBB595ED96EE}"/>
    <dgm:cxn modelId="{746A4807-C21D-4E39-BBC4-5C17392F875D}" type="presOf" srcId="{FCEE66ED-1C3F-4C95-8A51-FC0198448C55}" destId="{2F7692D4-C661-40CB-A2C0-A87F421D2586}" srcOrd="0" destOrd="0" presId="urn:microsoft.com/office/officeart/2005/8/layout/process1"/>
    <dgm:cxn modelId="{95EB3F09-8C66-48C1-98EF-CE9BFA73C297}" type="presOf" srcId="{012734ED-7357-42D9-B183-C4C50621ECC6}" destId="{D5464593-BEA7-4772-9F91-F99F3ED3E3BB}" srcOrd="0" destOrd="0" presId="urn:microsoft.com/office/officeart/2005/8/layout/process1"/>
    <dgm:cxn modelId="{FE62DC0B-D54D-468E-8308-FFD6EE6DF2B5}" srcId="{AC999257-CD7D-46B4-A9BF-8FD4DC185B3F}" destId="{5DFE6198-D841-4248-AFC7-AC2ABCB4579C}" srcOrd="2" destOrd="0" parTransId="{A7BE4BF7-5628-48CA-810A-2F30662A6882}" sibTransId="{329473F9-8F7D-4C22-8AC6-763244D3122A}"/>
    <dgm:cxn modelId="{B76BBE3B-F594-4689-8E13-C51BB20BDF0D}" srcId="{AC999257-CD7D-46B4-A9BF-8FD4DC185B3F}" destId="{A9B2D5F5-F1DE-48E5-9B8B-E8ABC0E9B255}" srcOrd="1" destOrd="0" parTransId="{D4ADD7C9-D5A5-4CE5-873D-C58D4ACEAE98}" sibTransId="{B86C8295-FF43-4AB3-A84F-47D4E4585BBF}"/>
    <dgm:cxn modelId="{5F0C746C-F0FB-42EE-A505-E3C7879B2507}" srcId="{AC999257-CD7D-46B4-A9BF-8FD4DC185B3F}" destId="{FCEE66ED-1C3F-4C95-8A51-FC0198448C55}" srcOrd="0" destOrd="0" parTransId="{3CD64907-B3DE-4DC4-8FD0-A47D59B3A9C1}" sibTransId="{012734ED-7357-42D9-B183-C4C50621ECC6}"/>
    <dgm:cxn modelId="{E9C96583-0B81-4A3B-82E2-00619CCB7A51}" type="presOf" srcId="{5DFE6198-D841-4248-AFC7-AC2ABCB4579C}" destId="{DB8179BA-DE33-4CC5-8D98-24009FD0508C}" srcOrd="0" destOrd="0" presId="urn:microsoft.com/office/officeart/2005/8/layout/process1"/>
    <dgm:cxn modelId="{82152884-DA7A-4AD8-BF33-0E84149C03F9}" type="presOf" srcId="{329473F9-8F7D-4C22-8AC6-763244D3122A}" destId="{805A925B-C790-4945-B5A0-3E6334E73EEE}" srcOrd="0" destOrd="0" presId="urn:microsoft.com/office/officeart/2005/8/layout/process1"/>
    <dgm:cxn modelId="{4870F285-70D4-416A-B98F-BB5EE5CE2506}" type="presOf" srcId="{A9B2D5F5-F1DE-48E5-9B8B-E8ABC0E9B255}" destId="{0F6B141A-4892-4C9E-8926-9256A71FF00C}" srcOrd="0" destOrd="0" presId="urn:microsoft.com/office/officeart/2005/8/layout/process1"/>
    <dgm:cxn modelId="{3AC89D98-4A63-472C-AB7B-D0CFAB531CF8}" type="presOf" srcId="{B86C8295-FF43-4AB3-A84F-47D4E4585BBF}" destId="{B1C3E8B2-0C57-4FFC-AD56-12E6B641422B}" srcOrd="1" destOrd="0" presId="urn:microsoft.com/office/officeart/2005/8/layout/process1"/>
    <dgm:cxn modelId="{068C339E-4512-486B-866D-48A7A8E12339}" type="presOf" srcId="{B86C8295-FF43-4AB3-A84F-47D4E4585BBF}" destId="{CADA69A6-6372-43E4-AE84-D460B2A92B94}" srcOrd="0" destOrd="0" presId="urn:microsoft.com/office/officeart/2005/8/layout/process1"/>
    <dgm:cxn modelId="{2659EFCB-EBE8-4EAA-871F-E662B917C2AA}" type="presOf" srcId="{012734ED-7357-42D9-B183-C4C50621ECC6}" destId="{D6A8033D-7133-472B-B251-4AF8592BBEB1}" srcOrd="1" destOrd="0" presId="urn:microsoft.com/office/officeart/2005/8/layout/process1"/>
    <dgm:cxn modelId="{BB49F7CC-9EF0-4337-8042-BB7A19C8D06B}" type="presOf" srcId="{329473F9-8F7D-4C22-8AC6-763244D3122A}" destId="{EE77DCE6-4C5C-44C5-BC28-AA991A29C3B6}" srcOrd="1" destOrd="0" presId="urn:microsoft.com/office/officeart/2005/8/layout/process1"/>
    <dgm:cxn modelId="{B33E99F0-6EE9-4202-AFF3-8E73F6E0D4BC}" type="presOf" srcId="{8450C465-74E9-4314-B433-6F337199DDAA}" destId="{ADB3F931-53CB-4FDD-BE2D-885D7710A85A}" srcOrd="0" destOrd="0" presId="urn:microsoft.com/office/officeart/2005/8/layout/process1"/>
    <dgm:cxn modelId="{B102A3F0-7739-4B9F-A63E-4BC4B2765B2C}" type="presOf" srcId="{AC999257-CD7D-46B4-A9BF-8FD4DC185B3F}" destId="{43FAA1C4-8C2D-45FD-A492-4CFE62FE94C5}" srcOrd="0" destOrd="0" presId="urn:microsoft.com/office/officeart/2005/8/layout/process1"/>
    <dgm:cxn modelId="{A3EEC4CA-7F6F-4529-A5AA-ED5AA8925763}" type="presParOf" srcId="{43FAA1C4-8C2D-45FD-A492-4CFE62FE94C5}" destId="{2F7692D4-C661-40CB-A2C0-A87F421D2586}" srcOrd="0" destOrd="0" presId="urn:microsoft.com/office/officeart/2005/8/layout/process1"/>
    <dgm:cxn modelId="{131EF642-5B92-43CB-8BF5-89BC35F25EDF}" type="presParOf" srcId="{43FAA1C4-8C2D-45FD-A492-4CFE62FE94C5}" destId="{D5464593-BEA7-4772-9F91-F99F3ED3E3BB}" srcOrd="1" destOrd="0" presId="urn:microsoft.com/office/officeart/2005/8/layout/process1"/>
    <dgm:cxn modelId="{1F467409-8964-4E39-987D-DE9F69FD6BB2}" type="presParOf" srcId="{D5464593-BEA7-4772-9F91-F99F3ED3E3BB}" destId="{D6A8033D-7133-472B-B251-4AF8592BBEB1}" srcOrd="0" destOrd="0" presId="urn:microsoft.com/office/officeart/2005/8/layout/process1"/>
    <dgm:cxn modelId="{AFA3C3B0-C34F-42DB-8E00-4F246CA88364}" type="presParOf" srcId="{43FAA1C4-8C2D-45FD-A492-4CFE62FE94C5}" destId="{0F6B141A-4892-4C9E-8926-9256A71FF00C}" srcOrd="2" destOrd="0" presId="urn:microsoft.com/office/officeart/2005/8/layout/process1"/>
    <dgm:cxn modelId="{96F7F5B8-CD7F-411A-9AFA-94853B60E1A9}" type="presParOf" srcId="{43FAA1C4-8C2D-45FD-A492-4CFE62FE94C5}" destId="{CADA69A6-6372-43E4-AE84-D460B2A92B94}" srcOrd="3" destOrd="0" presId="urn:microsoft.com/office/officeart/2005/8/layout/process1"/>
    <dgm:cxn modelId="{7F566F6F-C7B1-448B-9E5B-1290E3A49441}" type="presParOf" srcId="{CADA69A6-6372-43E4-AE84-D460B2A92B94}" destId="{B1C3E8B2-0C57-4FFC-AD56-12E6B641422B}" srcOrd="0" destOrd="0" presId="urn:microsoft.com/office/officeart/2005/8/layout/process1"/>
    <dgm:cxn modelId="{174CFC47-9AE4-407B-A067-3C204EC62CCF}" type="presParOf" srcId="{43FAA1C4-8C2D-45FD-A492-4CFE62FE94C5}" destId="{DB8179BA-DE33-4CC5-8D98-24009FD0508C}" srcOrd="4" destOrd="0" presId="urn:microsoft.com/office/officeart/2005/8/layout/process1"/>
    <dgm:cxn modelId="{17A36521-FB84-4BA8-8748-89F8AC6A72F0}" type="presParOf" srcId="{43FAA1C4-8C2D-45FD-A492-4CFE62FE94C5}" destId="{805A925B-C790-4945-B5A0-3E6334E73EEE}" srcOrd="5" destOrd="0" presId="urn:microsoft.com/office/officeart/2005/8/layout/process1"/>
    <dgm:cxn modelId="{15FE80A4-7F32-4AB7-A7A4-D888FF653331}" type="presParOf" srcId="{805A925B-C790-4945-B5A0-3E6334E73EEE}" destId="{EE77DCE6-4C5C-44C5-BC28-AA991A29C3B6}" srcOrd="0" destOrd="0" presId="urn:microsoft.com/office/officeart/2005/8/layout/process1"/>
    <dgm:cxn modelId="{A8658C2D-678C-4AC0-8DB5-2B51015A0679}" type="presParOf" srcId="{43FAA1C4-8C2D-45FD-A492-4CFE62FE94C5}" destId="{ADB3F931-53CB-4FDD-BE2D-885D7710A85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92D4-C661-40CB-A2C0-A87F421D2586}">
      <dsp:nvSpPr>
        <dsp:cNvPr id="0" name=""/>
        <dsp:cNvSpPr/>
      </dsp:nvSpPr>
      <dsp:spPr>
        <a:xfrm>
          <a:off x="3571" y="547489"/>
          <a:ext cx="1561703" cy="9370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Rescuer</a:t>
          </a:r>
        </a:p>
      </dsp:txBody>
      <dsp:txXfrm>
        <a:off x="31015" y="574933"/>
        <a:ext cx="1506815" cy="882133"/>
      </dsp:txXfrm>
    </dsp:sp>
    <dsp:sp modelId="{D5464593-BEA7-4772-9F91-F99F3ED3E3BB}">
      <dsp:nvSpPr>
        <dsp:cNvPr id="0" name=""/>
        <dsp:cNvSpPr/>
      </dsp:nvSpPr>
      <dsp:spPr>
        <a:xfrm>
          <a:off x="1721445" y="822348"/>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899808"/>
        <a:ext cx="231757" cy="232382"/>
      </dsp:txXfrm>
    </dsp:sp>
    <dsp:sp modelId="{0F6B141A-4892-4C9E-8926-9256A71FF00C}">
      <dsp:nvSpPr>
        <dsp:cNvPr id="0" name=""/>
        <dsp:cNvSpPr/>
      </dsp:nvSpPr>
      <dsp:spPr>
        <a:xfrm>
          <a:off x="2189956" y="547489"/>
          <a:ext cx="1561703" cy="9370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Persecutor</a:t>
          </a:r>
        </a:p>
      </dsp:txBody>
      <dsp:txXfrm>
        <a:off x="2217400" y="574933"/>
        <a:ext cx="1506815" cy="882133"/>
      </dsp:txXfrm>
    </dsp:sp>
    <dsp:sp modelId="{CADA69A6-6372-43E4-AE84-D460B2A92B94}">
      <dsp:nvSpPr>
        <dsp:cNvPr id="0" name=""/>
        <dsp:cNvSpPr/>
      </dsp:nvSpPr>
      <dsp:spPr>
        <a:xfrm>
          <a:off x="3907829" y="822348"/>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899808"/>
        <a:ext cx="231757" cy="232382"/>
      </dsp:txXfrm>
    </dsp:sp>
    <dsp:sp modelId="{DB8179BA-DE33-4CC5-8D98-24009FD0508C}">
      <dsp:nvSpPr>
        <dsp:cNvPr id="0" name=""/>
        <dsp:cNvSpPr/>
      </dsp:nvSpPr>
      <dsp:spPr>
        <a:xfrm>
          <a:off x="4376340" y="547489"/>
          <a:ext cx="1561703" cy="9370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Victim</a:t>
          </a:r>
        </a:p>
      </dsp:txBody>
      <dsp:txXfrm>
        <a:off x="4403784" y="574933"/>
        <a:ext cx="1506815" cy="882133"/>
      </dsp:txXfrm>
    </dsp:sp>
    <dsp:sp modelId="{805A925B-C790-4945-B5A0-3E6334E73EEE}">
      <dsp:nvSpPr>
        <dsp:cNvPr id="0" name=""/>
        <dsp:cNvSpPr/>
      </dsp:nvSpPr>
      <dsp:spPr>
        <a:xfrm>
          <a:off x="6094214" y="822348"/>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899808"/>
        <a:ext cx="231757" cy="232382"/>
      </dsp:txXfrm>
    </dsp:sp>
    <dsp:sp modelId="{ADB3F931-53CB-4FDD-BE2D-885D7710A85A}">
      <dsp:nvSpPr>
        <dsp:cNvPr id="0" name=""/>
        <dsp:cNvSpPr/>
      </dsp:nvSpPr>
      <dsp:spPr>
        <a:xfrm>
          <a:off x="6562724" y="547489"/>
          <a:ext cx="1561703" cy="9370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Persecutor</a:t>
          </a:r>
        </a:p>
      </dsp:txBody>
      <dsp:txXfrm>
        <a:off x="6590168" y="574933"/>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92D4-C661-40CB-A2C0-A87F421D2586}">
      <dsp:nvSpPr>
        <dsp:cNvPr id="0" name=""/>
        <dsp:cNvSpPr/>
      </dsp:nvSpPr>
      <dsp:spPr>
        <a:xfrm>
          <a:off x="3571" y="547489"/>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Victim</a:t>
          </a:r>
        </a:p>
      </dsp:txBody>
      <dsp:txXfrm>
        <a:off x="31015" y="574933"/>
        <a:ext cx="1506815" cy="882133"/>
      </dsp:txXfrm>
    </dsp:sp>
    <dsp:sp modelId="{D5464593-BEA7-4772-9F91-F99F3ED3E3BB}">
      <dsp:nvSpPr>
        <dsp:cNvPr id="0" name=""/>
        <dsp:cNvSpPr/>
      </dsp:nvSpPr>
      <dsp:spPr>
        <a:xfrm>
          <a:off x="1721445" y="822348"/>
          <a:ext cx="331081" cy="38730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899808"/>
        <a:ext cx="231757" cy="232382"/>
      </dsp:txXfrm>
    </dsp:sp>
    <dsp:sp modelId="{0F6B141A-4892-4C9E-8926-9256A71FF00C}">
      <dsp:nvSpPr>
        <dsp:cNvPr id="0" name=""/>
        <dsp:cNvSpPr/>
      </dsp:nvSpPr>
      <dsp:spPr>
        <a:xfrm>
          <a:off x="2189956" y="547489"/>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Rescuer</a:t>
          </a:r>
        </a:p>
      </dsp:txBody>
      <dsp:txXfrm>
        <a:off x="2217400" y="574933"/>
        <a:ext cx="1506815" cy="882133"/>
      </dsp:txXfrm>
    </dsp:sp>
    <dsp:sp modelId="{CADA69A6-6372-43E4-AE84-D460B2A92B94}">
      <dsp:nvSpPr>
        <dsp:cNvPr id="0" name=""/>
        <dsp:cNvSpPr/>
      </dsp:nvSpPr>
      <dsp:spPr>
        <a:xfrm>
          <a:off x="3907829" y="822348"/>
          <a:ext cx="331081" cy="38730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899808"/>
        <a:ext cx="231757" cy="232382"/>
      </dsp:txXfrm>
    </dsp:sp>
    <dsp:sp modelId="{DB8179BA-DE33-4CC5-8D98-24009FD0508C}">
      <dsp:nvSpPr>
        <dsp:cNvPr id="0" name=""/>
        <dsp:cNvSpPr/>
      </dsp:nvSpPr>
      <dsp:spPr>
        <a:xfrm>
          <a:off x="4376340" y="547489"/>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Persecutor</a:t>
          </a:r>
        </a:p>
      </dsp:txBody>
      <dsp:txXfrm>
        <a:off x="4403784" y="574933"/>
        <a:ext cx="1506815" cy="882133"/>
      </dsp:txXfrm>
    </dsp:sp>
    <dsp:sp modelId="{805A925B-C790-4945-B5A0-3E6334E73EEE}">
      <dsp:nvSpPr>
        <dsp:cNvPr id="0" name=""/>
        <dsp:cNvSpPr/>
      </dsp:nvSpPr>
      <dsp:spPr>
        <a:xfrm>
          <a:off x="6094214" y="822348"/>
          <a:ext cx="331081" cy="38730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899808"/>
        <a:ext cx="231757" cy="232382"/>
      </dsp:txXfrm>
    </dsp:sp>
    <dsp:sp modelId="{ADB3F931-53CB-4FDD-BE2D-885D7710A85A}">
      <dsp:nvSpPr>
        <dsp:cNvPr id="0" name=""/>
        <dsp:cNvSpPr/>
      </dsp:nvSpPr>
      <dsp:spPr>
        <a:xfrm>
          <a:off x="6562724" y="547489"/>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Victim</a:t>
          </a:r>
        </a:p>
      </dsp:txBody>
      <dsp:txXfrm>
        <a:off x="6590168" y="574933"/>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92D4-C661-40CB-A2C0-A87F421D2586}">
      <dsp:nvSpPr>
        <dsp:cNvPr id="0" name=""/>
        <dsp:cNvSpPr/>
      </dsp:nvSpPr>
      <dsp:spPr>
        <a:xfrm>
          <a:off x="11105" y="640117"/>
          <a:ext cx="2133102" cy="7517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Persecuted Victim</a:t>
          </a:r>
        </a:p>
      </dsp:txBody>
      <dsp:txXfrm>
        <a:off x="33123" y="662135"/>
        <a:ext cx="2089066" cy="707728"/>
      </dsp:txXfrm>
    </dsp:sp>
    <dsp:sp modelId="{D5464593-BEA7-4772-9F91-F99F3ED3E3BB}">
      <dsp:nvSpPr>
        <dsp:cNvPr id="0" name=""/>
        <dsp:cNvSpPr/>
      </dsp:nvSpPr>
      <dsp:spPr>
        <a:xfrm>
          <a:off x="2357518" y="751495"/>
          <a:ext cx="452217" cy="5290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7518" y="857297"/>
        <a:ext cx="316552" cy="317405"/>
      </dsp:txXfrm>
    </dsp:sp>
    <dsp:sp modelId="{0F6B141A-4892-4C9E-8926-9256A71FF00C}">
      <dsp:nvSpPr>
        <dsp:cNvPr id="0" name=""/>
        <dsp:cNvSpPr/>
      </dsp:nvSpPr>
      <dsp:spPr>
        <a:xfrm>
          <a:off x="2997448" y="640117"/>
          <a:ext cx="2133102" cy="7517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Rescued Victim</a:t>
          </a:r>
        </a:p>
      </dsp:txBody>
      <dsp:txXfrm>
        <a:off x="3019466" y="662135"/>
        <a:ext cx="2089066" cy="707728"/>
      </dsp:txXfrm>
    </dsp:sp>
    <dsp:sp modelId="{CADA69A6-6372-43E4-AE84-D460B2A92B94}">
      <dsp:nvSpPr>
        <dsp:cNvPr id="0" name=""/>
        <dsp:cNvSpPr/>
      </dsp:nvSpPr>
      <dsp:spPr>
        <a:xfrm>
          <a:off x="5343861" y="751495"/>
          <a:ext cx="452217" cy="5290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43861" y="857297"/>
        <a:ext cx="316552" cy="317405"/>
      </dsp:txXfrm>
    </dsp:sp>
    <dsp:sp modelId="{DB8179BA-DE33-4CC5-8D98-24009FD0508C}">
      <dsp:nvSpPr>
        <dsp:cNvPr id="0" name=""/>
        <dsp:cNvSpPr/>
      </dsp:nvSpPr>
      <dsp:spPr>
        <a:xfrm>
          <a:off x="5983792" y="639835"/>
          <a:ext cx="2133102" cy="75232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Victims Persecuted</a:t>
          </a:r>
        </a:p>
      </dsp:txBody>
      <dsp:txXfrm>
        <a:off x="6005827" y="661870"/>
        <a:ext cx="2089032" cy="7082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92D4-C661-40CB-A2C0-A87F421D2586}">
      <dsp:nvSpPr>
        <dsp:cNvPr id="0" name=""/>
        <dsp:cNvSpPr/>
      </dsp:nvSpPr>
      <dsp:spPr>
        <a:xfrm>
          <a:off x="4481" y="1145715"/>
          <a:ext cx="1959449" cy="117566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Persecuted Victim</a:t>
          </a:r>
        </a:p>
      </dsp:txBody>
      <dsp:txXfrm>
        <a:off x="38915" y="1180149"/>
        <a:ext cx="1890581" cy="1106801"/>
      </dsp:txXfrm>
    </dsp:sp>
    <dsp:sp modelId="{D5464593-BEA7-4772-9F91-F99F3ED3E3BB}">
      <dsp:nvSpPr>
        <dsp:cNvPr id="0" name=""/>
        <dsp:cNvSpPr/>
      </dsp:nvSpPr>
      <dsp:spPr>
        <a:xfrm>
          <a:off x="2159875" y="1490578"/>
          <a:ext cx="415403" cy="48594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159875" y="1587767"/>
        <a:ext cx="290782" cy="291565"/>
      </dsp:txXfrm>
    </dsp:sp>
    <dsp:sp modelId="{0F6B141A-4892-4C9E-8926-9256A71FF00C}">
      <dsp:nvSpPr>
        <dsp:cNvPr id="0" name=""/>
        <dsp:cNvSpPr/>
      </dsp:nvSpPr>
      <dsp:spPr>
        <a:xfrm>
          <a:off x="2747710" y="1145715"/>
          <a:ext cx="1959449" cy="117566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Rescued Victim</a:t>
          </a:r>
        </a:p>
      </dsp:txBody>
      <dsp:txXfrm>
        <a:off x="2782144" y="1180149"/>
        <a:ext cx="1890581" cy="1106801"/>
      </dsp:txXfrm>
    </dsp:sp>
    <dsp:sp modelId="{CADA69A6-6372-43E4-AE84-D460B2A92B94}">
      <dsp:nvSpPr>
        <dsp:cNvPr id="0" name=""/>
        <dsp:cNvSpPr/>
      </dsp:nvSpPr>
      <dsp:spPr>
        <a:xfrm>
          <a:off x="4903105" y="1490578"/>
          <a:ext cx="415403" cy="48594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903105" y="1587767"/>
        <a:ext cx="290782" cy="291565"/>
      </dsp:txXfrm>
    </dsp:sp>
    <dsp:sp modelId="{DB8179BA-DE33-4CC5-8D98-24009FD0508C}">
      <dsp:nvSpPr>
        <dsp:cNvPr id="0" name=""/>
        <dsp:cNvSpPr/>
      </dsp:nvSpPr>
      <dsp:spPr>
        <a:xfrm>
          <a:off x="5490939" y="1145715"/>
          <a:ext cx="1959449" cy="11756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Persecuted Victim</a:t>
          </a:r>
        </a:p>
      </dsp:txBody>
      <dsp:txXfrm>
        <a:off x="5525373" y="1180149"/>
        <a:ext cx="1890581" cy="1106801"/>
      </dsp:txXfrm>
    </dsp:sp>
    <dsp:sp modelId="{805A925B-C790-4945-B5A0-3E6334E73EEE}">
      <dsp:nvSpPr>
        <dsp:cNvPr id="0" name=""/>
        <dsp:cNvSpPr/>
      </dsp:nvSpPr>
      <dsp:spPr>
        <a:xfrm>
          <a:off x="7646334" y="1490578"/>
          <a:ext cx="415403" cy="48594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646334" y="1587767"/>
        <a:ext cx="290782" cy="291565"/>
      </dsp:txXfrm>
    </dsp:sp>
    <dsp:sp modelId="{ADB3F931-53CB-4FDD-BE2D-885D7710A85A}">
      <dsp:nvSpPr>
        <dsp:cNvPr id="0" name=""/>
        <dsp:cNvSpPr/>
      </dsp:nvSpPr>
      <dsp:spPr>
        <a:xfrm>
          <a:off x="8234169" y="1145715"/>
          <a:ext cx="1959449" cy="117566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Rescued Victim</a:t>
          </a:r>
        </a:p>
      </dsp:txBody>
      <dsp:txXfrm>
        <a:off x="8268603" y="1180149"/>
        <a:ext cx="1890581" cy="1106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a:t>
            </a:fld>
            <a:endParaRPr lang="en-US"/>
          </a:p>
        </p:txBody>
      </p:sp>
    </p:spTree>
    <p:extLst>
      <p:ext uri="{BB962C8B-B14F-4D97-AF65-F5344CB8AC3E}">
        <p14:creationId xmlns:p14="http://schemas.microsoft.com/office/powerpoint/2010/main" val="382649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30316444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21170681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authoritative,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upon a time there was a dear little girl who was loved by everyone who looked at her, but most of all by her grandmother, and there was nothing that she would not have given to the child.  Once she gave her a little cap of red velvet, which suited her so well that she would never wear anything else.  So she was always called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day her mother said to her, “Come, Little Red Riding Hood, here is a piece of cake and a bottle of wine.  Take them to your grandmother, she is ill and weak, and they will do her good.  Set out before it gets hot, and when you are going, walk nicely and quietly and do not run off the path, or you will fall and break the bottle, and then your grandmother will get nothing.  And when you go into her room, don’t forget to say, good-morning, and don’t pee into every corner before you do it.”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will take great care, said Little Red Riding Hood to her mother, and gave her hand on it.</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119</a:t>
            </a:fld>
            <a:endParaRPr lang="en-US"/>
          </a:p>
        </p:txBody>
      </p:sp>
    </p:spTree>
    <p:extLst>
      <p:ext uri="{BB962C8B-B14F-4D97-AF65-F5344CB8AC3E}">
        <p14:creationId xmlns:p14="http://schemas.microsoft.com/office/powerpoint/2010/main" val="30713619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half a league from the village</a:t>
            </a:r>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120</a:t>
            </a:fld>
            <a:endParaRPr lang="en-US"/>
          </a:p>
        </p:txBody>
      </p:sp>
    </p:spTree>
    <p:extLst>
      <p:ext uri="{BB962C8B-B14F-4D97-AF65-F5344CB8AC3E}">
        <p14:creationId xmlns:p14="http://schemas.microsoft.com/office/powerpoint/2010/main" val="16632834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half a league from the village, and just as Little Red Riding Hood entered the wood, a wolf met her.  Little Red Riding Hood did not know what a wicked creature he was, and was not at all afraid of him.</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“Good-day, Little Red Riding Hood”, said he.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“Wither away so early,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have you got in your apron?”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baking-day, so poor sick grandmother is to have something good, to make her stronger.”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good quarter of a league farther on in the wood.  Her house stands under the three large oak-trees, the nut-trees are just below.  You surely must know it,” replied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create.  What a nice plump mouthful, she will be better to eat than the old woman.  I must act craftily, so as to catch both.”  So he walked for a short time by the side of Little Red Riding Hood, and then he said, “see Little Red Riding Hood, how pretty the flowers are about here.  Why do you not look round.  I believe, too, that you do not hear how sweetly the little birds are singing.  You walk gravely along as if you were going to school, while everything else out here in the wood is merry.”</a:t>
            </a:r>
          </a:p>
        </p:txBody>
      </p:sp>
      <p:sp>
        <p:nvSpPr>
          <p:cNvPr id="4" name="Slide Number Placeholder 3"/>
          <p:cNvSpPr>
            <a:spLocks noGrp="1"/>
          </p:cNvSpPr>
          <p:nvPr>
            <p:ph type="sldNum" sz="quarter" idx="5"/>
          </p:nvPr>
        </p:nvSpPr>
        <p:spPr/>
        <p:txBody>
          <a:bodyPr/>
          <a:lstStyle/>
          <a:p>
            <a:fld id="{EAF8C554-03C4-49CD-BD28-2CD99286DF87}" type="slidenum">
              <a:rPr lang="en-US" smtClean="0"/>
              <a:t>121</a:t>
            </a:fld>
            <a:endParaRPr lang="en-US"/>
          </a:p>
        </p:txBody>
      </p:sp>
    </p:spTree>
    <p:extLst>
      <p:ext uri="{BB962C8B-B14F-4D97-AF65-F5344CB8AC3E}">
        <p14:creationId xmlns:p14="http://schemas.microsoft.com/office/powerpoint/2010/main" val="20995495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raised her eyes, and when she saw the sunbeams dancing here and there through the trees, and pretty flowers growing everywhere, she thought, suppose I take grandmother a fresh nosegay.  That would please her too.  It is so early in the day that I shall still get there in good time.  And so she ran from the path into the wood to look for flowers.  And whenever she had picked one, she fancied that she saw prettier one farther on, and rand after it, and so got deeper and deeper into the wood.</a:t>
            </a:r>
          </a:p>
        </p:txBody>
      </p:sp>
      <p:sp>
        <p:nvSpPr>
          <p:cNvPr id="4" name="Slide Number Placeholder 3"/>
          <p:cNvSpPr>
            <a:spLocks noGrp="1"/>
          </p:cNvSpPr>
          <p:nvPr>
            <p:ph type="sldNum" sz="quarter" idx="5"/>
          </p:nvPr>
        </p:nvSpPr>
        <p:spPr/>
        <p:txBody>
          <a:bodyPr/>
          <a:lstStyle/>
          <a:p>
            <a:fld id="{EAF8C554-03C4-49CD-BD28-2CD99286DF87}" type="slidenum">
              <a:rPr lang="en-US" smtClean="0"/>
              <a:t>122</a:t>
            </a:fld>
            <a:endParaRPr lang="en-US"/>
          </a:p>
        </p:txBody>
      </p:sp>
    </p:spTree>
    <p:extLst>
      <p:ext uri="{BB962C8B-B14F-4D97-AF65-F5344CB8AC3E}">
        <p14:creationId xmlns:p14="http://schemas.microsoft.com/office/powerpoint/2010/main" val="166706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Meanwhile the wolf ran straight to the grandmother’s house and knocked at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“Who is there?”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replied the wolf. “She is bringing cake and wine. Open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“Lift the latch,” called out the grandmother, “I am too weak, and cannot get up.”</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lifted the latch, the door sprang open, and without saying a word he went straight to the grandmother’s bed, and devoured her.  Then he put on her clothes, dressed himself in her cap, laid himself in the bed and drew the curtains.</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123</a:t>
            </a:fld>
            <a:endParaRPr lang="en-US"/>
          </a:p>
        </p:txBody>
      </p:sp>
    </p:spTree>
    <p:extLst>
      <p:ext uri="{BB962C8B-B14F-4D97-AF65-F5344CB8AC3E}">
        <p14:creationId xmlns:p14="http://schemas.microsoft.com/office/powerpoint/2010/main" val="4455286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however, had been running about picking flowers, and when she had gathered so many that she could carry no more, she remembered her grandmother, and set out on her way to her.</a:t>
            </a:r>
          </a:p>
        </p:txBody>
      </p:sp>
      <p:sp>
        <p:nvSpPr>
          <p:cNvPr id="4" name="Slide Number Placeholder 3"/>
          <p:cNvSpPr>
            <a:spLocks noGrp="1"/>
          </p:cNvSpPr>
          <p:nvPr>
            <p:ph type="sldNum" sz="quarter" idx="5"/>
          </p:nvPr>
        </p:nvSpPr>
        <p:spPr/>
        <p:txBody>
          <a:bodyPr/>
          <a:lstStyle/>
          <a:p>
            <a:fld id="{EAF8C554-03C4-49CD-BD28-2CD99286DF87}" type="slidenum">
              <a:rPr lang="en-US" smtClean="0"/>
              <a:t>124</a:t>
            </a:fld>
            <a:endParaRPr lang="en-US"/>
          </a:p>
        </p:txBody>
      </p:sp>
    </p:spTree>
    <p:extLst>
      <p:ext uri="{BB962C8B-B14F-4D97-AF65-F5344CB8AC3E}">
        <p14:creationId xmlns:p14="http://schemas.microsoft.com/office/powerpoint/2010/main" val="3590994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was surprised to find the cottage-door standing open, and when she went into the room, she had such a strange feeling that she said to herself, oh dear, how uneasy I feel today, and at other times I like being with grandmother so much.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called out, “Good morning,” but received no answer.  So she went to the bed and drew back the curtains.</a:t>
            </a:r>
          </a:p>
        </p:txBody>
      </p:sp>
      <p:sp>
        <p:nvSpPr>
          <p:cNvPr id="4" name="Slide Number Placeholder 3"/>
          <p:cNvSpPr>
            <a:spLocks noGrp="1"/>
          </p:cNvSpPr>
          <p:nvPr>
            <p:ph type="sldNum" sz="quarter" idx="5"/>
          </p:nvPr>
        </p:nvSpPr>
        <p:spPr/>
        <p:txBody>
          <a:bodyPr/>
          <a:lstStyle/>
          <a:p>
            <a:fld id="{EAF8C554-03C4-49CD-BD28-2CD99286DF87}" type="slidenum">
              <a:rPr lang="en-US" smtClean="0"/>
              <a:t>125</a:t>
            </a:fld>
            <a:endParaRPr lang="en-US"/>
          </a:p>
        </p:txBody>
      </p:sp>
    </p:spTree>
    <p:extLst>
      <p:ext uri="{BB962C8B-B14F-4D97-AF65-F5344CB8AC3E}">
        <p14:creationId xmlns:p14="http://schemas.microsoft.com/office/powerpoint/2010/main" val="798298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lay her grandmother with her cap pulled far over her face, and looking very strange.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grandmother,“ she said, “what big ears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hear you with, my child,” was the reply.</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big eyes you have,” she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see you with, my dear.”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large hands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hug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but, grandmother, what a terrible big mouth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eat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scarcely had the wolf said this, than with one bound he was out of bed and swallowed up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the wolf had appeased his appetite, he lay down again in the bed, fell asleep and began to snore very loud.</a:t>
            </a:r>
          </a:p>
        </p:txBody>
      </p:sp>
      <p:sp>
        <p:nvSpPr>
          <p:cNvPr id="4" name="Slide Number Placeholder 3"/>
          <p:cNvSpPr>
            <a:spLocks noGrp="1"/>
          </p:cNvSpPr>
          <p:nvPr>
            <p:ph type="sldNum" sz="quarter" idx="5"/>
          </p:nvPr>
        </p:nvSpPr>
        <p:spPr/>
        <p:txBody>
          <a:bodyPr/>
          <a:lstStyle/>
          <a:p>
            <a:fld id="{EAF8C554-03C4-49CD-BD28-2CD99286DF87}" type="slidenum">
              <a:rPr lang="en-US" smtClean="0"/>
              <a:t>126</a:t>
            </a:fld>
            <a:endParaRPr lang="en-US"/>
          </a:p>
        </p:txBody>
      </p:sp>
    </p:spTree>
    <p:extLst>
      <p:ext uri="{BB962C8B-B14F-4D97-AF65-F5344CB8AC3E}">
        <p14:creationId xmlns:p14="http://schemas.microsoft.com/office/powerpoint/2010/main" val="15991310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huntsman was just passing the house, and thought to himself, how the old woman is snoring.,  I must just see if she wants anything.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he went into the room, and when he came to the bed, he saw that the wolf was lying in it. “Do I find you here, you old sinner,” said he.  “I have long sought you.”</a:t>
            </a:r>
          </a:p>
        </p:txBody>
      </p:sp>
      <p:sp>
        <p:nvSpPr>
          <p:cNvPr id="4" name="Slide Number Placeholder 3"/>
          <p:cNvSpPr>
            <a:spLocks noGrp="1"/>
          </p:cNvSpPr>
          <p:nvPr>
            <p:ph type="sldNum" sz="quarter" idx="5"/>
          </p:nvPr>
        </p:nvSpPr>
        <p:spPr/>
        <p:txBody>
          <a:bodyPr/>
          <a:lstStyle/>
          <a:p>
            <a:fld id="{EAF8C554-03C4-49CD-BD28-2CD99286DF87}" type="slidenum">
              <a:rPr lang="en-US" smtClean="0"/>
              <a:t>127</a:t>
            </a:fld>
            <a:endParaRPr lang="en-US"/>
          </a:p>
        </p:txBody>
      </p:sp>
    </p:spTree>
    <p:extLst>
      <p:ext uri="{BB962C8B-B14F-4D97-AF65-F5344CB8AC3E}">
        <p14:creationId xmlns:p14="http://schemas.microsoft.com/office/powerpoint/2010/main" val="2625344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just as he was going to fire at him, it occurred to him that the wolf might have devoured the grandmother, and that she might still be saved, so he did not fire, but took a pair of scissors, and began to cut open the stomach of the sleeping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he had made two snips, he saw the Little Red Riding Hood shining, and then he made two snips more, and the little girl sprang out, crying, “Ah, how frightened I have been.  How dark it was inside the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after that the aged grandmother came out alive also, but scarcely able to breath.  Little Red Riding Hood, however, quickly fetched great stones with which they filled the wolf’s belly, and when he awoke, he wanted to run away, but the stones were so heavy that he collapsed at once, and fell dead.</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128</a:t>
            </a:fld>
            <a:endParaRPr lang="en-US"/>
          </a:p>
        </p:txBody>
      </p:sp>
    </p:spTree>
    <p:extLst>
      <p:ext uri="{BB962C8B-B14F-4D97-AF65-F5344CB8AC3E}">
        <p14:creationId xmlns:p14="http://schemas.microsoft.com/office/powerpoint/2010/main" val="9408852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all three were delighted.  The huntsman drew off the wolf’s skin and went home with it.  The grandmother ate the cake and drank the wine which Little Red Riding Hood had brought, and revived, but Little Red Riding Hood thought to herself, as long as I live, I will never by myself leave the path, to run into the wood, when my mother has forbidden me to do so.</a:t>
            </a:r>
          </a:p>
        </p:txBody>
      </p:sp>
      <p:sp>
        <p:nvSpPr>
          <p:cNvPr id="4" name="Slide Number Placeholder 3"/>
          <p:cNvSpPr>
            <a:spLocks noGrp="1"/>
          </p:cNvSpPr>
          <p:nvPr>
            <p:ph type="sldNum" sz="quarter" idx="5"/>
          </p:nvPr>
        </p:nvSpPr>
        <p:spPr/>
        <p:txBody>
          <a:bodyPr/>
          <a:lstStyle/>
          <a:p>
            <a:fld id="{EAF8C554-03C4-49CD-BD28-2CD99286DF87}" type="slidenum">
              <a:rPr lang="en-US" smtClean="0"/>
              <a:t>129</a:t>
            </a:fld>
            <a:endParaRPr lang="en-US"/>
          </a:p>
        </p:txBody>
      </p:sp>
    </p:spTree>
    <p:extLst>
      <p:ext uri="{BB962C8B-B14F-4D97-AF65-F5344CB8AC3E}">
        <p14:creationId xmlns:p14="http://schemas.microsoft.com/office/powerpoint/2010/main" val="33838129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story, Little Red Riding Hood starts as a Rescuer by taking food and company to grandmother and providing friendship and directions to the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 suspense switch she becomes Victim to the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the end of the story, Little Red Riding Hood winds up as a Persecutor by sewing stones in the wolf’s belly with the woodsman.</a:t>
            </a:r>
          </a:p>
        </p:txBody>
      </p:sp>
      <p:sp>
        <p:nvSpPr>
          <p:cNvPr id="4" name="Slide Number Placeholder 3"/>
          <p:cNvSpPr>
            <a:spLocks noGrp="1"/>
          </p:cNvSpPr>
          <p:nvPr>
            <p:ph type="sldNum" sz="quarter" idx="5"/>
          </p:nvPr>
        </p:nvSpPr>
        <p:spPr/>
        <p:txBody>
          <a:bodyPr/>
          <a:lstStyle/>
          <a:p>
            <a:fld id="{EAF8C554-03C4-49CD-BD28-2CD99286DF87}" type="slidenum">
              <a:rPr lang="en-US" smtClean="0"/>
              <a:t>130</a:t>
            </a:fld>
            <a:endParaRPr lang="en-US"/>
          </a:p>
        </p:txBody>
      </p:sp>
    </p:spTree>
    <p:extLst>
      <p:ext uri="{BB962C8B-B14F-4D97-AF65-F5344CB8AC3E}">
        <p14:creationId xmlns:p14="http://schemas.microsoft.com/office/powerpoint/2010/main" val="14205399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Playing two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133</a:t>
            </a:fld>
            <a:endParaRPr lang="en-US"/>
          </a:p>
        </p:txBody>
      </p:sp>
    </p:spTree>
    <p:extLst>
      <p:ext uri="{BB962C8B-B14F-4D97-AF65-F5344CB8AC3E}">
        <p14:creationId xmlns:p14="http://schemas.microsoft.com/office/powerpoint/2010/main" val="41450078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story, the Pied Piper begins as the Rescuer of the city and the Persecutor of the rates.  He then becomes Victim to the Persecutor mayor’s double-cross (fee withheld), and in revenge, switches to the Persecutor of the city’s children.</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mayor switches from Victim (of rats), to Rescuer (hiring the Pied Piper), to Persecutor (double-cross), to Victim (his children dead).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children switch from Persecuted Victims (rates) to Rescued Victims, to Victims Persecuted by their Rescuer (increased contrast).</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135</a:t>
            </a:fld>
            <a:endParaRPr lang="en-US"/>
          </a:p>
        </p:txBody>
      </p:sp>
    </p:spTree>
    <p:extLst>
      <p:ext uri="{BB962C8B-B14F-4D97-AF65-F5344CB8AC3E}">
        <p14:creationId xmlns:p14="http://schemas.microsoft.com/office/powerpoint/2010/main" val="59251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136</a:t>
            </a:fld>
            <a:endParaRPr lang="en-US"/>
          </a:p>
        </p:txBody>
      </p:sp>
    </p:spTree>
    <p:extLst>
      <p:ext uri="{BB962C8B-B14F-4D97-AF65-F5344CB8AC3E}">
        <p14:creationId xmlns:p14="http://schemas.microsoft.com/office/powerpoint/2010/main" val="28762731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Cinderella, the heroine switched from Victim double Persecuted (mother then stepsisters), to Victim tripled Rescued (Fairy godmother than mice then prince), to Victim Persecuted again (after midnight) then Victim Rescued again.</a:t>
            </a:r>
          </a:p>
        </p:txBody>
      </p:sp>
      <p:sp>
        <p:nvSpPr>
          <p:cNvPr id="4" name="Slide Number Placeholder 3"/>
          <p:cNvSpPr>
            <a:spLocks noGrp="1"/>
          </p:cNvSpPr>
          <p:nvPr>
            <p:ph type="sldNum" sz="quarter" idx="5"/>
          </p:nvPr>
        </p:nvSpPr>
        <p:spPr/>
        <p:txBody>
          <a:bodyPr/>
          <a:lstStyle/>
          <a:p>
            <a:fld id="{EAF8C554-03C4-49CD-BD28-2CD99286DF87}" type="slidenum">
              <a:rPr lang="en-US" smtClean="0"/>
              <a:t>137</a:t>
            </a:fld>
            <a:endParaRPr lang="en-US"/>
          </a:p>
        </p:txBody>
      </p:sp>
    </p:spTree>
    <p:extLst>
      <p:ext uri="{BB962C8B-B14F-4D97-AF65-F5344CB8AC3E}">
        <p14:creationId xmlns:p14="http://schemas.microsoft.com/office/powerpoint/2010/main" val="29939108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138</a:t>
            </a:fld>
            <a:endParaRPr lang="en-US"/>
          </a:p>
        </p:txBody>
      </p:sp>
    </p:spTree>
    <p:extLst>
      <p:ext uri="{BB962C8B-B14F-4D97-AF65-F5344CB8AC3E}">
        <p14:creationId xmlns:p14="http://schemas.microsoft.com/office/powerpoint/2010/main" val="14551676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project manager, Bob, is working with a software development team on a new project.  The team is under pressure to meet tight deadlines, and Bob is feeling stressed and overwhelmed.  He notices that one team member, Alice, is not pulling her weight and is falling behind on her tasks.</a:t>
            </a:r>
          </a:p>
        </p:txBody>
      </p:sp>
      <p:sp>
        <p:nvSpPr>
          <p:cNvPr id="4" name="Slide Number Placeholder 3"/>
          <p:cNvSpPr>
            <a:spLocks noGrp="1"/>
          </p:cNvSpPr>
          <p:nvPr>
            <p:ph type="sldNum" sz="quarter" idx="5"/>
          </p:nvPr>
        </p:nvSpPr>
        <p:spPr/>
        <p:txBody>
          <a:bodyPr/>
          <a:lstStyle/>
          <a:p>
            <a:fld id="{EAF8C554-03C4-49CD-BD28-2CD99286DF87}" type="slidenum">
              <a:rPr lang="en-US" smtClean="0"/>
              <a:t>139</a:t>
            </a:fld>
            <a:endParaRPr lang="en-US"/>
          </a:p>
        </p:txBody>
      </p:sp>
    </p:spTree>
    <p:extLst>
      <p:ext uri="{BB962C8B-B14F-4D97-AF65-F5344CB8AC3E}">
        <p14:creationId xmlns:p14="http://schemas.microsoft.com/office/powerpoint/2010/main" val="29702523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playing the role of the “Persecutor,” begins to criticize Alice and assign blame for the delays in the project.  Alice, playing the role of the “Victim,” feels attacked and becomes defensive, feeling that her contributions are not valued.</a:t>
            </a:r>
          </a:p>
        </p:txBody>
      </p:sp>
      <p:sp>
        <p:nvSpPr>
          <p:cNvPr id="4" name="Slide Number Placeholder 3"/>
          <p:cNvSpPr>
            <a:spLocks noGrp="1"/>
          </p:cNvSpPr>
          <p:nvPr>
            <p:ph type="sldNum" sz="quarter" idx="5"/>
          </p:nvPr>
        </p:nvSpPr>
        <p:spPr/>
        <p:txBody>
          <a:bodyPr/>
          <a:lstStyle/>
          <a:p>
            <a:fld id="{EAF8C554-03C4-49CD-BD28-2CD99286DF87}" type="slidenum">
              <a:rPr lang="en-US" smtClean="0"/>
              <a:t>140</a:t>
            </a:fld>
            <a:endParaRPr lang="en-US"/>
          </a:p>
        </p:txBody>
      </p:sp>
    </p:spTree>
    <p:extLst>
      <p:ext uri="{BB962C8B-B14F-4D97-AF65-F5344CB8AC3E}">
        <p14:creationId xmlns:p14="http://schemas.microsoft.com/office/powerpoint/2010/main" val="209702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Bob, playing the role of the “Persecutor,” begins to criticize Alice and assign blame for the delays in the project.  Alice, playing the role of the “Victim,” feels attacked and becomes defensive, feeling that her contributions are not valued.</a:t>
            </a:r>
          </a:p>
          <a:p>
            <a:endParaRPr lang="en-US" dirty="0"/>
          </a:p>
          <a:p>
            <a:r>
              <a:rPr lang="en-US" dirty="0"/>
              <a:t>In response, Alice begins to play the role of the “Rescuer,” taking on extra work and trying to make up for the her perceived shortcomings.  This only adds to her stress and puts even more pressure on the already strained project.</a:t>
            </a:r>
          </a:p>
          <a:p>
            <a:endParaRPr lang="en-US" dirty="0"/>
          </a:p>
          <a:p>
            <a:r>
              <a:rPr lang="en-US" dirty="0"/>
              <a:t>The situation spirals out of control, with Bob and Alice each playing their assigned roles and perpetuating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141</a:t>
            </a:fld>
            <a:endParaRPr lang="en-US"/>
          </a:p>
        </p:txBody>
      </p:sp>
    </p:spTree>
    <p:extLst>
      <p:ext uri="{BB962C8B-B14F-4D97-AF65-F5344CB8AC3E}">
        <p14:creationId xmlns:p14="http://schemas.microsoft.com/office/powerpoint/2010/main" val="32526630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 of the team becomes caught in the middle, unsure of how to resolve the tension and move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resolve this situation, it is important to step out of the </a:t>
            </a:r>
            <a:r>
              <a:rPr lang="en-US" dirty="0" err="1"/>
              <a:t>Karpman</a:t>
            </a:r>
            <a:r>
              <a:rPr lang="en-US" dirty="0"/>
              <a:t> Drama Triangle and find a more collaborative and solution-focused approach.  This might involve brining in a mediator, having an open and honest conversation between Bob and Alice, and establishing clear communication and teamwork protocols to prevent similar conflicts in the future.  By breaking the pattern of the drama triangle, the team can work together more effectively and avoid similar conflicts in the future.</a:t>
            </a:r>
          </a:p>
        </p:txBody>
      </p:sp>
      <p:sp>
        <p:nvSpPr>
          <p:cNvPr id="4" name="Slide Number Placeholder 3"/>
          <p:cNvSpPr>
            <a:spLocks noGrp="1"/>
          </p:cNvSpPr>
          <p:nvPr>
            <p:ph type="sldNum" sz="quarter" idx="5"/>
          </p:nvPr>
        </p:nvSpPr>
        <p:spPr/>
        <p:txBody>
          <a:bodyPr/>
          <a:lstStyle/>
          <a:p>
            <a:fld id="{EAF8C554-03C4-49CD-BD28-2CD99286DF87}" type="slidenum">
              <a:rPr lang="en-US" smtClean="0"/>
              <a:t>142</a:t>
            </a:fld>
            <a:endParaRPr lang="en-US"/>
          </a:p>
        </p:txBody>
      </p:sp>
    </p:spTree>
    <p:extLst>
      <p:ext uri="{BB962C8B-B14F-4D97-AF65-F5344CB8AC3E}">
        <p14:creationId xmlns:p14="http://schemas.microsoft.com/office/powerpoint/2010/main" val="32234156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143</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144</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145</a:t>
            </a:fld>
            <a:endParaRPr lang="en-US"/>
          </a:p>
        </p:txBody>
      </p:sp>
    </p:spTree>
    <p:extLst>
      <p:ext uri="{BB962C8B-B14F-4D97-AF65-F5344CB8AC3E}">
        <p14:creationId xmlns:p14="http://schemas.microsoft.com/office/powerpoint/2010/main" val="880698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$359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146</a:t>
            </a:fld>
            <a:endParaRPr lang="en-US"/>
          </a:p>
        </p:txBody>
      </p:sp>
    </p:spTree>
    <p:extLst>
      <p:ext uri="{BB962C8B-B14F-4D97-AF65-F5344CB8AC3E}">
        <p14:creationId xmlns:p14="http://schemas.microsoft.com/office/powerpoint/2010/main" val="550609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147</a:t>
            </a:fld>
            <a:endParaRPr lang="en-US"/>
          </a:p>
        </p:txBody>
      </p:sp>
    </p:spTree>
    <p:extLst>
      <p:ext uri="{BB962C8B-B14F-4D97-AF65-F5344CB8AC3E}">
        <p14:creationId xmlns:p14="http://schemas.microsoft.com/office/powerpoint/2010/main" val="17976673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148</a:t>
            </a:fld>
            <a:endParaRPr lang="en-US"/>
          </a:p>
        </p:txBody>
      </p:sp>
    </p:spTree>
    <p:extLst>
      <p:ext uri="{BB962C8B-B14F-4D97-AF65-F5344CB8AC3E}">
        <p14:creationId xmlns:p14="http://schemas.microsoft.com/office/powerpoint/2010/main" val="10784462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149</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150</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151</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152</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153</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154</a:t>
            </a:fld>
            <a:endParaRPr lang="en-US"/>
          </a:p>
        </p:txBody>
      </p:sp>
    </p:spTree>
    <p:extLst>
      <p:ext uri="{BB962C8B-B14F-4D97-AF65-F5344CB8AC3E}">
        <p14:creationId xmlns:p14="http://schemas.microsoft.com/office/powerpoint/2010/main" val="9494489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155</a:t>
            </a:fld>
            <a:endParaRPr lang="en-US"/>
          </a:p>
        </p:txBody>
      </p:sp>
    </p:spTree>
    <p:extLst>
      <p:ext uri="{BB962C8B-B14F-4D97-AF65-F5344CB8AC3E}">
        <p14:creationId xmlns:p14="http://schemas.microsoft.com/office/powerpoint/2010/main" val="301380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16</a:t>
            </a:fld>
            <a:endParaRPr lang="en-US"/>
          </a:p>
        </p:txBody>
      </p:sp>
    </p:spTree>
    <p:extLst>
      <p:ext uri="{BB962C8B-B14F-4D97-AF65-F5344CB8AC3E}">
        <p14:creationId xmlns:p14="http://schemas.microsoft.com/office/powerpoint/2010/main" val="400728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17</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18</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315669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2</a:t>
            </a:fld>
            <a:endParaRPr lang="en-US"/>
          </a:p>
        </p:txBody>
      </p:sp>
    </p:spTree>
    <p:extLst>
      <p:ext uri="{BB962C8B-B14F-4D97-AF65-F5344CB8AC3E}">
        <p14:creationId xmlns:p14="http://schemas.microsoft.com/office/powerpoint/2010/main" val="486257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2272720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involves a rational problem-solving approach.  More succinctly, this approach has disputing parties solve their differences by first</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2792309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the issues, then</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2000214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alternative approaches, and finally</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1690275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646216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103436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283024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3296239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2831395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6208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3716511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156357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2736166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4041036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3217689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1000104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928041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2331165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2257620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395367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421678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3418247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2251895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9028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156581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4148573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2454855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969467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2193929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232041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314234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232703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72745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41934795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578302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335986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Both parties are not satisfied</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88604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2678567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2277572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29028311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89640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4153729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26985657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12311803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41018109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42515328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40495972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2010038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2493654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1655091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420633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Assertiveness is the hallmark of this approach, and those employing this approach</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10507214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to address the conflict head-on.  It might involve high levels of emotions as the parties establish positions in what can sometimes evolve into hostile communications.</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405892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2378052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2352211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3182314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37413848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8222804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13188005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2802829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2014523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28554952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6546059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41954504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8534886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Dealing with problems is a PMI-ism; therefore, withdrawal is not usually not the best choice for resolving conflict, though there may situations where it is necessary.</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2320595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15021694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555813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40298752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4368061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256159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93</a:t>
            </a:fld>
            <a:endParaRPr lang="en-US"/>
          </a:p>
        </p:txBody>
      </p:sp>
    </p:spTree>
    <p:extLst>
      <p:ext uri="{BB962C8B-B14F-4D97-AF65-F5344CB8AC3E}">
        <p14:creationId xmlns:p14="http://schemas.microsoft.com/office/powerpoint/2010/main" val="13018548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94</a:t>
            </a:fld>
            <a:endParaRPr lang="en-US"/>
          </a:p>
        </p:txBody>
      </p:sp>
    </p:spTree>
    <p:extLst>
      <p:ext uri="{BB962C8B-B14F-4D97-AF65-F5344CB8AC3E}">
        <p14:creationId xmlns:p14="http://schemas.microsoft.com/office/powerpoint/2010/main" val="30278756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95</a:t>
            </a:fld>
            <a:endParaRPr lang="en-US"/>
          </a:p>
        </p:txBody>
      </p:sp>
    </p:spTree>
    <p:extLst>
      <p:ext uri="{BB962C8B-B14F-4D97-AF65-F5344CB8AC3E}">
        <p14:creationId xmlns:p14="http://schemas.microsoft.com/office/powerpoint/2010/main" val="13923045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96</a:t>
            </a:fld>
            <a:endParaRPr lang="en-US"/>
          </a:p>
        </p:txBody>
      </p:sp>
    </p:spTree>
    <p:extLst>
      <p:ext uri="{BB962C8B-B14F-4D97-AF65-F5344CB8AC3E}">
        <p14:creationId xmlns:p14="http://schemas.microsoft.com/office/powerpoint/2010/main" val="22513650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97</a:t>
            </a:fld>
            <a:endParaRPr lang="en-US"/>
          </a:p>
        </p:txBody>
      </p:sp>
    </p:spTree>
    <p:extLst>
      <p:ext uri="{BB962C8B-B14F-4D97-AF65-F5344CB8AC3E}">
        <p14:creationId xmlns:p14="http://schemas.microsoft.com/office/powerpoint/2010/main" val="16557048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98</a:t>
            </a:fld>
            <a:endParaRPr lang="en-US"/>
          </a:p>
        </p:txBody>
      </p:sp>
    </p:spTree>
    <p:extLst>
      <p:ext uri="{BB962C8B-B14F-4D97-AF65-F5344CB8AC3E}">
        <p14:creationId xmlns:p14="http://schemas.microsoft.com/office/powerpoint/2010/main" val="5045409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99</a:t>
            </a:fld>
            <a:endParaRPr lang="en-US"/>
          </a:p>
        </p:txBody>
      </p:sp>
    </p:spTree>
    <p:extLst>
      <p:ext uri="{BB962C8B-B14F-4D97-AF65-F5344CB8AC3E}">
        <p14:creationId xmlns:p14="http://schemas.microsoft.com/office/powerpoint/2010/main" val="1907397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solidFill>
                  <a:schemeClr val="bg1"/>
                </a:solidFill>
              </a:rPr>
              <a:t>Interpreted as agreement</a:t>
            </a:r>
          </a:p>
        </p:txBody>
      </p:sp>
      <p:sp>
        <p:nvSpPr>
          <p:cNvPr id="4" name="Slide Number Placeholder 3"/>
          <p:cNvSpPr>
            <a:spLocks noGrp="1"/>
          </p:cNvSpPr>
          <p:nvPr>
            <p:ph type="sldNum" sz="quarter" idx="5"/>
          </p:nvPr>
        </p:nvSpPr>
        <p:spPr/>
        <p:txBody>
          <a:bodyPr/>
          <a:lstStyle/>
          <a:p>
            <a:fld id="{EAF8C554-03C4-49CD-BD28-2CD99286DF87}" type="slidenum">
              <a:rPr lang="en-US" smtClean="0"/>
              <a:t>100</a:t>
            </a:fld>
            <a:endParaRPr lang="en-US"/>
          </a:p>
        </p:txBody>
      </p:sp>
    </p:spTree>
    <p:extLst>
      <p:ext uri="{BB962C8B-B14F-4D97-AF65-F5344CB8AC3E}">
        <p14:creationId xmlns:p14="http://schemas.microsoft.com/office/powerpoint/2010/main" val="6934046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101</a:t>
            </a:fld>
            <a:endParaRPr lang="en-US"/>
          </a:p>
        </p:txBody>
      </p:sp>
    </p:spTree>
    <p:extLst>
      <p:ext uri="{BB962C8B-B14F-4D97-AF65-F5344CB8AC3E}">
        <p14:creationId xmlns:p14="http://schemas.microsoft.com/office/powerpoint/2010/main" val="3213993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102</a:t>
            </a:fld>
            <a:endParaRPr lang="en-US"/>
          </a:p>
        </p:txBody>
      </p:sp>
    </p:spTree>
    <p:extLst>
      <p:ext uri="{BB962C8B-B14F-4D97-AF65-F5344CB8AC3E}">
        <p14:creationId xmlns:p14="http://schemas.microsoft.com/office/powerpoint/2010/main" val="317461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8D457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3.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gif"/></Relationships>
</file>

<file path=ppt/slides/_rels/slide11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4.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gif"/></Relationships>
</file>

<file path=ppt/slides/_rels/slide1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5.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gif"/></Relationships>
</file>

<file path=ppt/slides/_rels/slide11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6.png"/></Relationships>
</file>

<file path=ppt/slides/_rels/slide13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9.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3.xml"/><Relationship Id="rId1" Type="http://schemas.openxmlformats.org/officeDocument/2006/relationships/slideLayout" Target="../slideLayouts/slideLayout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124.xml"/><Relationship Id="rId1" Type="http://schemas.openxmlformats.org/officeDocument/2006/relationships/slideLayout" Target="../slideLayouts/slideLayout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1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5.xml"/><Relationship Id="rId1" Type="http://schemas.openxmlformats.org/officeDocument/2006/relationships/slideLayout" Target="../slideLayouts/slideLayout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0.svg"/></Relationships>
</file>

<file path=ppt/slides/_rels/slide14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6.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notesSlide" Target="../notesSlides/notesSlide126.xml"/><Relationship Id="rId16" Type="http://schemas.openxmlformats.org/officeDocument/2006/relationships/image" Target="../media/image80.svg"/><Relationship Id="rId1" Type="http://schemas.openxmlformats.org/officeDocument/2006/relationships/slideLayout" Target="../slideLayouts/slideLayout6.xml"/><Relationship Id="rId6" Type="http://schemas.openxmlformats.org/officeDocument/2006/relationships/image" Target="../media/image69.svg"/><Relationship Id="rId11" Type="http://schemas.openxmlformats.org/officeDocument/2006/relationships/image" Target="../media/image75.png"/><Relationship Id="rId5" Type="http://schemas.openxmlformats.org/officeDocument/2006/relationships/image" Target="../media/image68.png"/><Relationship Id="rId15" Type="http://schemas.openxmlformats.org/officeDocument/2006/relationships/image" Target="../media/image79.png"/><Relationship Id="rId10" Type="http://schemas.openxmlformats.org/officeDocument/2006/relationships/image" Target="../media/image74.svg"/><Relationship Id="rId4" Type="http://schemas.openxmlformats.org/officeDocument/2006/relationships/image" Target="../media/image70.svg"/><Relationship Id="rId9" Type="http://schemas.openxmlformats.org/officeDocument/2006/relationships/image" Target="../media/image73.png"/><Relationship Id="rId14" Type="http://schemas.openxmlformats.org/officeDocument/2006/relationships/image" Target="../media/image78.sv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hemeOverride" Target="../theme/themeOverride2.xml"/><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hemeOverride" Target="../theme/themeOverride3.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hemeOverride" Target="../theme/themeOverride4.xml"/><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hemeOverride" Target="../theme/themeOverride5.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hemeOverride" Target="../theme/themeOverride6.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hemeOverride" Target="../theme/themeOverride7.xml"/><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C5A7-0985-C50D-6A7A-D752DBAD2D12}"/>
              </a:ext>
            </a:extLst>
          </p:cNvPr>
          <p:cNvSpPr>
            <a:spLocks noGrp="1"/>
          </p:cNvSpPr>
          <p:nvPr>
            <p:ph type="title"/>
          </p:nvPr>
        </p:nvSpPr>
        <p:spPr/>
        <p:txBody>
          <a:bodyPr/>
          <a:lstStyle/>
          <a:p>
            <a:r>
              <a:rPr lang="en-US" dirty="0"/>
              <a:t>Withdrawal</a:t>
            </a:r>
          </a:p>
        </p:txBody>
      </p:sp>
      <p:sp>
        <p:nvSpPr>
          <p:cNvPr id="5" name="Text Placeholder 4">
            <a:extLst>
              <a:ext uri="{FF2B5EF4-FFF2-40B4-BE49-F238E27FC236}">
                <a16:creationId xmlns:a16="http://schemas.microsoft.com/office/drawing/2014/main" id="{EA64CD14-B888-4C2F-3CEA-6EC763796AF3}"/>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8B934877-1E76-E93A-77F6-32614857E294}"/>
              </a:ext>
            </a:extLst>
          </p:cNvPr>
          <p:cNvSpPr>
            <a:spLocks noGrp="1"/>
          </p:cNvSpPr>
          <p:nvPr>
            <p:ph sz="quarter" idx="4"/>
          </p:nvPr>
        </p:nvSpPr>
        <p:spPr/>
        <p:txBody>
          <a:bodyPr/>
          <a:lstStyle/>
          <a:p>
            <a:r>
              <a:rPr lang="en-US" dirty="0"/>
              <a:t>Lead to weaking or losing position</a:t>
            </a:r>
          </a:p>
          <a:p>
            <a:r>
              <a:rPr lang="en-US" b="1" dirty="0">
                <a:solidFill>
                  <a:srgbClr val="EA5F2A"/>
                </a:solidFill>
              </a:rPr>
              <a:t>Interpreted as agreement</a:t>
            </a:r>
          </a:p>
        </p:txBody>
      </p:sp>
      <p:pic>
        <p:nvPicPr>
          <p:cNvPr id="7" name="Content Placeholder 7">
            <a:extLst>
              <a:ext uri="{FF2B5EF4-FFF2-40B4-BE49-F238E27FC236}">
                <a16:creationId xmlns:a16="http://schemas.microsoft.com/office/drawing/2014/main" id="{3B14DCD6-68C6-910E-8A00-41E7B79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57787" cy="4498975"/>
          </a:xfrm>
          <a:prstGeom prst="rect">
            <a:avLst/>
          </a:prstGeom>
        </p:spPr>
      </p:pic>
    </p:spTree>
    <p:extLst>
      <p:ext uri="{BB962C8B-B14F-4D97-AF65-F5344CB8AC3E}">
        <p14:creationId xmlns:p14="http://schemas.microsoft.com/office/powerpoint/2010/main" val="11260690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C5A7-0985-C50D-6A7A-D752DBAD2D12}"/>
              </a:ext>
            </a:extLst>
          </p:cNvPr>
          <p:cNvSpPr>
            <a:spLocks noGrp="1"/>
          </p:cNvSpPr>
          <p:nvPr>
            <p:ph type="title"/>
          </p:nvPr>
        </p:nvSpPr>
        <p:spPr/>
        <p:txBody>
          <a:bodyPr/>
          <a:lstStyle/>
          <a:p>
            <a:r>
              <a:rPr lang="en-US" dirty="0"/>
              <a:t>Withdrawal</a:t>
            </a:r>
          </a:p>
        </p:txBody>
      </p:sp>
      <p:sp>
        <p:nvSpPr>
          <p:cNvPr id="5" name="Text Placeholder 4">
            <a:extLst>
              <a:ext uri="{FF2B5EF4-FFF2-40B4-BE49-F238E27FC236}">
                <a16:creationId xmlns:a16="http://schemas.microsoft.com/office/drawing/2014/main" id="{EA64CD14-B888-4C2F-3CEA-6EC763796AF3}"/>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8B934877-1E76-E93A-77F6-32614857E294}"/>
              </a:ext>
            </a:extLst>
          </p:cNvPr>
          <p:cNvSpPr>
            <a:spLocks noGrp="1"/>
          </p:cNvSpPr>
          <p:nvPr>
            <p:ph sz="quarter" idx="4"/>
          </p:nvPr>
        </p:nvSpPr>
        <p:spPr/>
        <p:txBody>
          <a:bodyPr/>
          <a:lstStyle/>
          <a:p>
            <a:r>
              <a:rPr lang="en-US" dirty="0"/>
              <a:t>Lead to weaking or losing position</a:t>
            </a:r>
          </a:p>
          <a:p>
            <a:r>
              <a:rPr lang="en-US" dirty="0"/>
              <a:t>Interpreted as agreement</a:t>
            </a:r>
          </a:p>
          <a:p>
            <a:r>
              <a:rPr lang="en-US" b="1" dirty="0">
                <a:solidFill>
                  <a:srgbClr val="EA5F2A"/>
                </a:solidFill>
              </a:rPr>
              <a:t>Negatively affect relationship with others</a:t>
            </a:r>
          </a:p>
        </p:txBody>
      </p:sp>
      <p:pic>
        <p:nvPicPr>
          <p:cNvPr id="7" name="Content Placeholder 7">
            <a:extLst>
              <a:ext uri="{FF2B5EF4-FFF2-40B4-BE49-F238E27FC236}">
                <a16:creationId xmlns:a16="http://schemas.microsoft.com/office/drawing/2014/main" id="{3B14DCD6-68C6-910E-8A00-41E7B79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57787" cy="4498975"/>
          </a:xfrm>
          <a:prstGeom prst="rect">
            <a:avLst/>
          </a:prstGeom>
        </p:spPr>
      </p:pic>
    </p:spTree>
    <p:extLst>
      <p:ext uri="{BB962C8B-B14F-4D97-AF65-F5344CB8AC3E}">
        <p14:creationId xmlns:p14="http://schemas.microsoft.com/office/powerpoint/2010/main" val="66625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t>“Pat and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1015061" y="1065815"/>
            <a:ext cx="3779520" cy="4726369"/>
          </a:xfrm>
          <a:prstGeom prst="ellipse">
            <a:avLst/>
          </a:prstGeom>
          <a:ln>
            <a:noFill/>
          </a:ln>
          <a:effectLst>
            <a:softEdge rad="112500"/>
          </a:effectLst>
        </p:spPr>
      </p:pic>
      <p:sp>
        <p:nvSpPr>
          <p:cNvPr id="4" name="TextBox 3">
            <a:extLst>
              <a:ext uri="{FF2B5EF4-FFF2-40B4-BE49-F238E27FC236}">
                <a16:creationId xmlns:a16="http://schemas.microsoft.com/office/drawing/2014/main" id="{A773C201-A6D8-7438-6536-792D3C364CF8}"/>
              </a:ext>
            </a:extLst>
          </p:cNvPr>
          <p:cNvSpPr txBox="1"/>
          <p:nvPr/>
        </p:nvSpPr>
        <p:spPr>
          <a:xfrm>
            <a:off x="5108089" y="1244235"/>
            <a:ext cx="6333062" cy="3477875"/>
          </a:xfrm>
          <a:prstGeom prst="rect">
            <a:avLst/>
          </a:prstGeom>
          <a:noFill/>
        </p:spPr>
        <p:txBody>
          <a:bodyPr wrap="square" rtlCol="0">
            <a:spAutoFit/>
          </a:bodyPr>
          <a:lstStyle/>
          <a:p>
            <a:r>
              <a:rPr lang="en-US" sz="4400" dirty="0"/>
              <a:t>How can there be peace without people understanding each other; and how can this be if they don’t know each other?</a:t>
            </a:r>
          </a:p>
        </p:txBody>
      </p:sp>
      <p:sp>
        <p:nvSpPr>
          <p:cNvPr id="5" name="TextBox 4">
            <a:extLst>
              <a:ext uri="{FF2B5EF4-FFF2-40B4-BE49-F238E27FC236}">
                <a16:creationId xmlns:a16="http://schemas.microsoft.com/office/drawing/2014/main" id="{D8C8C010-B88E-25F6-C5A2-9E0203E8F7A0}"/>
              </a:ext>
            </a:extLst>
          </p:cNvPr>
          <p:cNvSpPr txBox="1"/>
          <p:nvPr/>
        </p:nvSpPr>
        <p:spPr>
          <a:xfrm>
            <a:off x="5108089" y="4722110"/>
            <a:ext cx="2686569" cy="523220"/>
          </a:xfrm>
          <a:prstGeom prst="rect">
            <a:avLst/>
          </a:prstGeom>
          <a:noFill/>
        </p:spPr>
        <p:txBody>
          <a:bodyPr wrap="none" rtlCol="0">
            <a:spAutoFit/>
          </a:bodyPr>
          <a:lstStyle/>
          <a:p>
            <a:r>
              <a:rPr lang="en-US" sz="2800" dirty="0">
                <a:solidFill>
                  <a:schemeClr val="bg1">
                    <a:lumMod val="65000"/>
                  </a:schemeClr>
                </a:solidFill>
              </a:rPr>
              <a:t>Lester B. Pearson</a:t>
            </a:r>
          </a:p>
        </p:txBody>
      </p:sp>
    </p:spTree>
    <p:extLst>
      <p:ext uri="{BB962C8B-B14F-4D97-AF65-F5344CB8AC3E}">
        <p14:creationId xmlns:p14="http://schemas.microsoft.com/office/powerpoint/2010/main" val="32421620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3D9-5A3F-DFB6-5D15-A6C0E3846DD8}"/>
              </a:ext>
            </a:extLst>
          </p:cNvPr>
          <p:cNvSpPr>
            <a:spLocks noGrp="1"/>
          </p:cNvSpPr>
          <p:nvPr>
            <p:ph type="title"/>
          </p:nvPr>
        </p:nvSpPr>
        <p:spPr/>
        <p:txBody>
          <a:bodyPr/>
          <a:lstStyle/>
          <a:p>
            <a:r>
              <a:rPr lang="en-US" dirty="0"/>
              <a:t>Little Red Riding Hood</a:t>
            </a:r>
          </a:p>
        </p:txBody>
      </p:sp>
      <p:pic>
        <p:nvPicPr>
          <p:cNvPr id="6" name="Picture Placeholder 5">
            <a:extLst>
              <a:ext uri="{FF2B5EF4-FFF2-40B4-BE49-F238E27FC236}">
                <a16:creationId xmlns:a16="http://schemas.microsoft.com/office/drawing/2014/main" id="{A7A85688-2D54-21AC-34A9-2DD77359166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9D4114D2-1DBD-7396-E085-75FA45EA3F1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28949990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773-10B2-FA1B-F893-91258B5FBBB6}"/>
              </a:ext>
            </a:extLst>
          </p:cNvPr>
          <p:cNvSpPr>
            <a:spLocks noGrp="1"/>
          </p:cNvSpPr>
          <p:nvPr>
            <p:ph type="title"/>
          </p:nvPr>
        </p:nvSpPr>
        <p:spPr/>
        <p:txBody>
          <a:bodyPr/>
          <a:lstStyle/>
          <a:p>
            <a:r>
              <a:rPr lang="en-US" dirty="0"/>
              <a:t>Little Red Riding Hood</a:t>
            </a:r>
          </a:p>
        </p:txBody>
      </p:sp>
      <p:pic>
        <p:nvPicPr>
          <p:cNvPr id="5" name="Picture 4">
            <a:extLst>
              <a:ext uri="{FF2B5EF4-FFF2-40B4-BE49-F238E27FC236}">
                <a16:creationId xmlns:a16="http://schemas.microsoft.com/office/drawing/2014/main" id="{2D662B29-C831-6914-337E-067B3823C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272" y="1690688"/>
            <a:ext cx="2495309" cy="4014025"/>
          </a:xfrm>
          <a:prstGeom prst="rect">
            <a:avLst/>
          </a:prstGeom>
        </p:spPr>
      </p:pic>
      <p:pic>
        <p:nvPicPr>
          <p:cNvPr id="7" name="Picture 6">
            <a:extLst>
              <a:ext uri="{FF2B5EF4-FFF2-40B4-BE49-F238E27FC236}">
                <a16:creationId xmlns:a16="http://schemas.microsoft.com/office/drawing/2014/main" id="{96D6997D-41F0-196A-8886-D613C9710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419" y="1690688"/>
            <a:ext cx="2495308" cy="4037473"/>
          </a:xfrm>
          <a:prstGeom prst="rect">
            <a:avLst/>
          </a:prstGeom>
        </p:spPr>
      </p:pic>
    </p:spTree>
    <p:extLst>
      <p:ext uri="{BB962C8B-B14F-4D97-AF65-F5344CB8AC3E}">
        <p14:creationId xmlns:p14="http://schemas.microsoft.com/office/powerpoint/2010/main" val="224609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773-10B2-FA1B-F893-91258B5FBBB6}"/>
              </a:ext>
            </a:extLst>
          </p:cNvPr>
          <p:cNvSpPr>
            <a:spLocks noGrp="1"/>
          </p:cNvSpPr>
          <p:nvPr>
            <p:ph type="title"/>
          </p:nvPr>
        </p:nvSpPr>
        <p:spPr/>
        <p:txBody>
          <a:bodyPr/>
          <a:lstStyle/>
          <a:p>
            <a:r>
              <a:rPr lang="en-US" dirty="0"/>
              <a:t>Little Red Riding Hood</a:t>
            </a:r>
          </a:p>
        </p:txBody>
      </p:sp>
      <p:pic>
        <p:nvPicPr>
          <p:cNvPr id="5" name="Picture 4">
            <a:extLst>
              <a:ext uri="{FF2B5EF4-FFF2-40B4-BE49-F238E27FC236}">
                <a16:creationId xmlns:a16="http://schemas.microsoft.com/office/drawing/2014/main" id="{2D662B29-C831-6914-337E-067B3823C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272" y="1690688"/>
            <a:ext cx="2495309" cy="4014025"/>
          </a:xfrm>
          <a:prstGeom prst="rect">
            <a:avLst/>
          </a:prstGeom>
        </p:spPr>
      </p:pic>
      <p:pic>
        <p:nvPicPr>
          <p:cNvPr id="7" name="Picture 6">
            <a:extLst>
              <a:ext uri="{FF2B5EF4-FFF2-40B4-BE49-F238E27FC236}">
                <a16:creationId xmlns:a16="http://schemas.microsoft.com/office/drawing/2014/main" id="{96D6997D-41F0-196A-8886-D613C9710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419" y="1690688"/>
            <a:ext cx="2495308" cy="4037473"/>
          </a:xfrm>
          <a:prstGeom prst="rect">
            <a:avLst/>
          </a:prstGeom>
        </p:spPr>
      </p:pic>
    </p:spTree>
    <p:extLst>
      <p:ext uri="{BB962C8B-B14F-4D97-AF65-F5344CB8AC3E}">
        <p14:creationId xmlns:p14="http://schemas.microsoft.com/office/powerpoint/2010/main" val="300310430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3.7037E-7 L -0.21367 -0.00208 " pathEditMode="relative" rAng="0" ptsTypes="AA">
                                      <p:cBhvr>
                                        <p:cTn id="6" dur="1000" fill="hold"/>
                                        <p:tgtEl>
                                          <p:spTgt spid="5"/>
                                        </p:tgtEl>
                                        <p:attrNameLst>
                                          <p:attrName>ppt_x</p:attrName>
                                          <p:attrName>ppt_y</p:attrName>
                                        </p:attrNameLst>
                                      </p:cBhvr>
                                      <p:rCtr x="-10690" y="-116"/>
                                    </p:animMotion>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773-10B2-FA1B-F893-91258B5FBBB6}"/>
              </a:ext>
            </a:extLst>
          </p:cNvPr>
          <p:cNvSpPr>
            <a:spLocks noGrp="1"/>
          </p:cNvSpPr>
          <p:nvPr>
            <p:ph type="title"/>
          </p:nvPr>
        </p:nvSpPr>
        <p:spPr/>
        <p:txBody>
          <a:bodyPr/>
          <a:lstStyle/>
          <a:p>
            <a:r>
              <a:rPr lang="en-US" dirty="0"/>
              <a:t>Little Red Riding Hood</a:t>
            </a:r>
          </a:p>
        </p:txBody>
      </p:sp>
      <p:pic>
        <p:nvPicPr>
          <p:cNvPr id="5" name="Picture 4">
            <a:extLst>
              <a:ext uri="{FF2B5EF4-FFF2-40B4-BE49-F238E27FC236}">
                <a16:creationId xmlns:a16="http://schemas.microsoft.com/office/drawing/2014/main" id="{2D662B29-C831-6914-337E-067B3823C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24" y="1690686"/>
            <a:ext cx="2495309" cy="4014025"/>
          </a:xfrm>
          <a:prstGeom prst="rect">
            <a:avLst/>
          </a:prstGeom>
        </p:spPr>
      </p:pic>
      <p:pic>
        <p:nvPicPr>
          <p:cNvPr id="7" name="Picture 6">
            <a:extLst>
              <a:ext uri="{FF2B5EF4-FFF2-40B4-BE49-F238E27FC236}">
                <a16:creationId xmlns:a16="http://schemas.microsoft.com/office/drawing/2014/main" id="{96D6997D-41F0-196A-8886-D613C97106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15189" y="1690686"/>
            <a:ext cx="3946164" cy="4014025"/>
          </a:xfrm>
          <a:prstGeom prst="rect">
            <a:avLst/>
          </a:prstGeom>
        </p:spPr>
      </p:pic>
      <p:pic>
        <p:nvPicPr>
          <p:cNvPr id="6" name="Picture 5">
            <a:extLst>
              <a:ext uri="{FF2B5EF4-FFF2-40B4-BE49-F238E27FC236}">
                <a16:creationId xmlns:a16="http://schemas.microsoft.com/office/drawing/2014/main" id="{8995D408-3524-FB84-CAD4-643F9F0AB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4810" y="674736"/>
            <a:ext cx="4461538" cy="5029975"/>
          </a:xfrm>
          <a:prstGeom prst="rect">
            <a:avLst/>
          </a:prstGeom>
        </p:spPr>
      </p:pic>
    </p:spTree>
    <p:extLst>
      <p:ext uri="{BB962C8B-B14F-4D97-AF65-F5344CB8AC3E}">
        <p14:creationId xmlns:p14="http://schemas.microsoft.com/office/powerpoint/2010/main" val="386508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F127-0266-0CDF-78B7-93E9C8C5E860}"/>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B1357F1E-05B2-2B2B-75CC-F7508E020E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4822" y="1690688"/>
            <a:ext cx="9422356" cy="3865944"/>
          </a:xfrm>
        </p:spPr>
      </p:pic>
    </p:spTree>
    <p:extLst>
      <p:ext uri="{BB962C8B-B14F-4D97-AF65-F5344CB8AC3E}">
        <p14:creationId xmlns:p14="http://schemas.microsoft.com/office/powerpoint/2010/main" val="23173838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AB4F-6EE0-E665-33F2-B745EBED4400}"/>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72ADC2AA-0A06-29D2-C2EF-639FA1859C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17971" y="1844829"/>
            <a:ext cx="4956058" cy="4312929"/>
          </a:xfrm>
        </p:spPr>
      </p:pic>
    </p:spTree>
    <p:extLst>
      <p:ext uri="{BB962C8B-B14F-4D97-AF65-F5344CB8AC3E}">
        <p14:creationId xmlns:p14="http://schemas.microsoft.com/office/powerpoint/2010/main" val="13598284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F127-0266-0CDF-78B7-93E9C8C5E860}"/>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B1357F1E-05B2-2B2B-75CC-F7508E020E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4822" y="1690688"/>
            <a:ext cx="9422356" cy="3865944"/>
          </a:xfrm>
        </p:spPr>
      </p:pic>
    </p:spTree>
    <p:extLst>
      <p:ext uri="{BB962C8B-B14F-4D97-AF65-F5344CB8AC3E}">
        <p14:creationId xmlns:p14="http://schemas.microsoft.com/office/powerpoint/2010/main" val="1829794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AB4F-6EE0-E665-33F2-B745EBED4400}"/>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72ADC2AA-0A06-29D2-C2EF-639FA1859C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17971" y="1844829"/>
            <a:ext cx="4956058" cy="4312929"/>
          </a:xfrm>
        </p:spPr>
      </p:pic>
    </p:spTree>
    <p:extLst>
      <p:ext uri="{BB962C8B-B14F-4D97-AF65-F5344CB8AC3E}">
        <p14:creationId xmlns:p14="http://schemas.microsoft.com/office/powerpoint/2010/main" val="9585968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30EB-8223-69C9-6D52-CBB67B48B152}"/>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A99C03FA-B043-DEA6-4CF4-45DEC7126B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5950" y="1690688"/>
            <a:ext cx="5880099" cy="4435187"/>
          </a:xfrm>
        </p:spPr>
      </p:pic>
    </p:spTree>
    <p:extLst>
      <p:ext uri="{BB962C8B-B14F-4D97-AF65-F5344CB8AC3E}">
        <p14:creationId xmlns:p14="http://schemas.microsoft.com/office/powerpoint/2010/main" val="3032514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53EB-80F1-BE23-3328-44295DEBE068}"/>
              </a:ext>
            </a:extLst>
          </p:cNvPr>
          <p:cNvSpPr>
            <a:spLocks noGrp="1"/>
          </p:cNvSpPr>
          <p:nvPr>
            <p:ph type="title"/>
          </p:nvPr>
        </p:nvSpPr>
        <p:spPr/>
        <p:txBody>
          <a:bodyPr/>
          <a:lstStyle/>
          <a:p>
            <a:r>
              <a:rPr lang="en-US" dirty="0"/>
              <a:t>Little Red Riding Hood</a:t>
            </a:r>
          </a:p>
        </p:txBody>
      </p:sp>
      <p:pic>
        <p:nvPicPr>
          <p:cNvPr id="5" name="Picture 4">
            <a:extLst>
              <a:ext uri="{FF2B5EF4-FFF2-40B4-BE49-F238E27FC236}">
                <a16:creationId xmlns:a16="http://schemas.microsoft.com/office/drawing/2014/main" id="{25558371-CF1B-B075-44C3-FC5CF6ED8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782" y="1690688"/>
            <a:ext cx="4956058" cy="4312929"/>
          </a:xfrm>
          <a:prstGeom prst="rect">
            <a:avLst/>
          </a:prstGeom>
        </p:spPr>
      </p:pic>
      <p:pic>
        <p:nvPicPr>
          <p:cNvPr id="7" name="Picture 6">
            <a:extLst>
              <a:ext uri="{FF2B5EF4-FFF2-40B4-BE49-F238E27FC236}">
                <a16:creationId xmlns:a16="http://schemas.microsoft.com/office/drawing/2014/main" id="{263EE347-84C9-B240-C476-3048FD5E3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7160" y="1690689"/>
            <a:ext cx="2378609" cy="4312929"/>
          </a:xfrm>
          <a:prstGeom prst="rect">
            <a:avLst/>
          </a:prstGeom>
        </p:spPr>
      </p:pic>
    </p:spTree>
    <p:extLst>
      <p:ext uri="{BB962C8B-B14F-4D97-AF65-F5344CB8AC3E}">
        <p14:creationId xmlns:p14="http://schemas.microsoft.com/office/powerpoint/2010/main" val="26668386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AD10-A4E3-E55C-6D13-B6047971A045}"/>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82334180-1EEE-D49C-56F1-15668F2DF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2032" y="1690688"/>
            <a:ext cx="9107935" cy="4367212"/>
          </a:xfrm>
        </p:spPr>
      </p:pic>
    </p:spTree>
    <p:extLst>
      <p:ext uri="{BB962C8B-B14F-4D97-AF65-F5344CB8AC3E}">
        <p14:creationId xmlns:p14="http://schemas.microsoft.com/office/powerpoint/2010/main" val="39241529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DCA5A-10BB-1260-FA54-9AD965129B30}"/>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000FA633-AD21-7D54-4769-490130DEF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72" y="1690688"/>
            <a:ext cx="2495309" cy="4014025"/>
          </a:xfrm>
          <a:prstGeom prst="rect">
            <a:avLst/>
          </a:prstGeom>
        </p:spPr>
      </p:pic>
      <p:pic>
        <p:nvPicPr>
          <p:cNvPr id="5" name="Picture 4">
            <a:extLst>
              <a:ext uri="{FF2B5EF4-FFF2-40B4-BE49-F238E27FC236}">
                <a16:creationId xmlns:a16="http://schemas.microsoft.com/office/drawing/2014/main" id="{518DE975-8E39-0DB4-CBB8-2ECBA0C50A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55591" y="1690688"/>
            <a:ext cx="2480816" cy="4014025"/>
          </a:xfrm>
          <a:prstGeom prst="rect">
            <a:avLst/>
          </a:prstGeom>
        </p:spPr>
      </p:pic>
      <p:pic>
        <p:nvPicPr>
          <p:cNvPr id="6" name="Picture 5">
            <a:extLst>
              <a:ext uri="{FF2B5EF4-FFF2-40B4-BE49-F238E27FC236}">
                <a16:creationId xmlns:a16="http://schemas.microsoft.com/office/drawing/2014/main" id="{893F2364-693D-3615-EB1E-9EA27FE57D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85837" y="1690688"/>
            <a:ext cx="2213761" cy="4014025"/>
          </a:xfrm>
          <a:prstGeom prst="rect">
            <a:avLst/>
          </a:prstGeom>
        </p:spPr>
      </p:pic>
    </p:spTree>
    <p:extLst>
      <p:ext uri="{BB962C8B-B14F-4D97-AF65-F5344CB8AC3E}">
        <p14:creationId xmlns:p14="http://schemas.microsoft.com/office/powerpoint/2010/main" val="4110388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21B7E-7D29-21FB-00CA-E1D99AFD8F49}"/>
              </a:ext>
            </a:extLst>
          </p:cNvPr>
          <p:cNvSpPr>
            <a:spLocks noGrp="1"/>
          </p:cNvSpPr>
          <p:nvPr>
            <p:ph type="title"/>
          </p:nvPr>
        </p:nvSpPr>
        <p:spPr/>
        <p:txBody>
          <a:bodyPr/>
          <a:lstStyle/>
          <a:p>
            <a:r>
              <a:rPr lang="en-US" dirty="0"/>
              <a:t>Little Red Riding Hood - Analysis</a:t>
            </a:r>
          </a:p>
        </p:txBody>
      </p:sp>
      <p:pic>
        <p:nvPicPr>
          <p:cNvPr id="4" name="Picture 3">
            <a:extLst>
              <a:ext uri="{FF2B5EF4-FFF2-40B4-BE49-F238E27FC236}">
                <a16:creationId xmlns:a16="http://schemas.microsoft.com/office/drawing/2014/main" id="{0E3535C0-6ADC-BB75-FBBA-B03142933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72" y="1690688"/>
            <a:ext cx="2495309" cy="4014025"/>
          </a:xfrm>
          <a:prstGeom prst="rect">
            <a:avLst/>
          </a:prstGeom>
        </p:spPr>
      </p:pic>
      <p:pic>
        <p:nvPicPr>
          <p:cNvPr id="6" name="Picture 5">
            <a:extLst>
              <a:ext uri="{FF2B5EF4-FFF2-40B4-BE49-F238E27FC236}">
                <a16:creationId xmlns:a16="http://schemas.microsoft.com/office/drawing/2014/main" id="{F68AF627-EDC7-7FC0-776E-3B7EA6EF2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519" y="2615175"/>
            <a:ext cx="1338081" cy="2165050"/>
          </a:xfrm>
          <a:prstGeom prst="rect">
            <a:avLst/>
          </a:prstGeom>
        </p:spPr>
      </p:pic>
      <p:pic>
        <p:nvPicPr>
          <p:cNvPr id="7" name="Picture 6">
            <a:extLst>
              <a:ext uri="{FF2B5EF4-FFF2-40B4-BE49-F238E27FC236}">
                <a16:creationId xmlns:a16="http://schemas.microsoft.com/office/drawing/2014/main" id="{AEA11480-3E1F-8902-C80D-AD5C312563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260310" y="2428590"/>
            <a:ext cx="2495309" cy="2538220"/>
          </a:xfrm>
          <a:prstGeom prst="rect">
            <a:avLst/>
          </a:prstGeom>
        </p:spPr>
      </p:pic>
      <p:sp>
        <p:nvSpPr>
          <p:cNvPr id="8" name="Rectangle 7">
            <a:extLst>
              <a:ext uri="{FF2B5EF4-FFF2-40B4-BE49-F238E27FC236}">
                <a16:creationId xmlns:a16="http://schemas.microsoft.com/office/drawing/2014/main" id="{82C72047-1B6B-191E-4942-0C82117668AD}"/>
              </a:ext>
            </a:extLst>
          </p:cNvPr>
          <p:cNvSpPr/>
          <p:nvPr/>
        </p:nvSpPr>
        <p:spPr>
          <a:xfrm>
            <a:off x="4161413" y="2139815"/>
            <a:ext cx="240867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Rescuer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6BB09D22-F744-F23A-8428-039787BC10A5}"/>
              </a:ext>
            </a:extLst>
          </p:cNvPr>
          <p:cNvSpPr/>
          <p:nvPr/>
        </p:nvSpPr>
        <p:spPr>
          <a:xfrm>
            <a:off x="4378940" y="3256110"/>
            <a:ext cx="197361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Victim</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3547B224-3166-4905-135F-48AEDE97433C}"/>
              </a:ext>
            </a:extLst>
          </p:cNvPr>
          <p:cNvSpPr/>
          <p:nvPr/>
        </p:nvSpPr>
        <p:spPr>
          <a:xfrm>
            <a:off x="3761177" y="4332255"/>
            <a:ext cx="320914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Persecutor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1991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9" grpId="0"/>
      <p:bldP spid="9" grpId="1"/>
      <p:bldP spid="9" grpId="2"/>
      <p:bldP spid="10" grpId="0"/>
      <p:bldP spid="10"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01E1-BD3B-6C33-24E7-9326C92771FA}"/>
              </a:ext>
            </a:extLst>
          </p:cNvPr>
          <p:cNvSpPr>
            <a:spLocks noGrp="1"/>
          </p:cNvSpPr>
          <p:nvPr>
            <p:ph type="title"/>
          </p:nvPr>
        </p:nvSpPr>
        <p:spPr/>
        <p:txBody>
          <a:bodyPr/>
          <a:lstStyle/>
          <a:p>
            <a:r>
              <a:rPr lang="en-US" dirty="0"/>
              <a:t>Little Red Riding Hood - Analysis</a:t>
            </a:r>
          </a:p>
        </p:txBody>
      </p:sp>
      <p:pic>
        <p:nvPicPr>
          <p:cNvPr id="4" name="Picture 3">
            <a:extLst>
              <a:ext uri="{FF2B5EF4-FFF2-40B4-BE49-F238E27FC236}">
                <a16:creationId xmlns:a16="http://schemas.microsoft.com/office/drawing/2014/main" id="{89461858-5F74-382B-5B30-BCC8528DA8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71" y="1804988"/>
            <a:ext cx="3881365" cy="3948112"/>
          </a:xfrm>
          <a:prstGeom prst="rect">
            <a:avLst/>
          </a:prstGeom>
        </p:spPr>
      </p:pic>
      <p:pic>
        <p:nvPicPr>
          <p:cNvPr id="5" name="Picture 4">
            <a:extLst>
              <a:ext uri="{FF2B5EF4-FFF2-40B4-BE49-F238E27FC236}">
                <a16:creationId xmlns:a16="http://schemas.microsoft.com/office/drawing/2014/main" id="{6765747C-D115-07BF-D403-C45F0E7A8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845" y="2152233"/>
            <a:ext cx="2080076" cy="3346070"/>
          </a:xfrm>
          <a:prstGeom prst="rect">
            <a:avLst/>
          </a:prstGeom>
        </p:spPr>
      </p:pic>
      <p:sp>
        <p:nvSpPr>
          <p:cNvPr id="9" name="Rectangle 8">
            <a:extLst>
              <a:ext uri="{FF2B5EF4-FFF2-40B4-BE49-F238E27FC236}">
                <a16:creationId xmlns:a16="http://schemas.microsoft.com/office/drawing/2014/main" id="{392B04D0-809E-E72C-CA27-D6285399EB7A}"/>
              </a:ext>
            </a:extLst>
          </p:cNvPr>
          <p:cNvSpPr/>
          <p:nvPr/>
        </p:nvSpPr>
        <p:spPr>
          <a:xfrm>
            <a:off x="4186916" y="3317379"/>
            <a:ext cx="320914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Persecutor</a:t>
            </a:r>
          </a:p>
        </p:txBody>
      </p:sp>
      <p:pic>
        <p:nvPicPr>
          <p:cNvPr id="10" name="Picture 9">
            <a:extLst>
              <a:ext uri="{FF2B5EF4-FFF2-40B4-BE49-F238E27FC236}">
                <a16:creationId xmlns:a16="http://schemas.microsoft.com/office/drawing/2014/main" id="{A8E1AA2D-D0F9-17B8-136E-A8F83552C4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55647" y="2089531"/>
            <a:ext cx="2088363" cy="3379026"/>
          </a:xfrm>
          <a:prstGeom prst="rect">
            <a:avLst/>
          </a:prstGeom>
        </p:spPr>
      </p:pic>
    </p:spTree>
    <p:extLst>
      <p:ext uri="{BB962C8B-B14F-4D97-AF65-F5344CB8AC3E}">
        <p14:creationId xmlns:p14="http://schemas.microsoft.com/office/powerpoint/2010/main" val="113531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01E1-BD3B-6C33-24E7-9326C92771FA}"/>
              </a:ext>
            </a:extLst>
          </p:cNvPr>
          <p:cNvSpPr>
            <a:spLocks noGrp="1"/>
          </p:cNvSpPr>
          <p:nvPr>
            <p:ph type="title"/>
          </p:nvPr>
        </p:nvSpPr>
        <p:spPr/>
        <p:txBody>
          <a:bodyPr/>
          <a:lstStyle/>
          <a:p>
            <a:r>
              <a:rPr lang="en-US" dirty="0"/>
              <a:t>Little Red Riding Hood - Analysis</a:t>
            </a:r>
          </a:p>
        </p:txBody>
      </p:sp>
      <p:pic>
        <p:nvPicPr>
          <p:cNvPr id="4" name="Picture 3">
            <a:extLst>
              <a:ext uri="{FF2B5EF4-FFF2-40B4-BE49-F238E27FC236}">
                <a16:creationId xmlns:a16="http://schemas.microsoft.com/office/drawing/2014/main" id="{89461858-5F74-382B-5B30-BCC8528DA8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71" y="1804988"/>
            <a:ext cx="3881365" cy="3948112"/>
          </a:xfrm>
          <a:prstGeom prst="rect">
            <a:avLst/>
          </a:prstGeom>
        </p:spPr>
      </p:pic>
      <p:pic>
        <p:nvPicPr>
          <p:cNvPr id="5" name="Picture 4">
            <a:extLst>
              <a:ext uri="{FF2B5EF4-FFF2-40B4-BE49-F238E27FC236}">
                <a16:creationId xmlns:a16="http://schemas.microsoft.com/office/drawing/2014/main" id="{6765747C-D115-07BF-D403-C45F0E7A8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845" y="2152233"/>
            <a:ext cx="2080076" cy="3346070"/>
          </a:xfrm>
          <a:prstGeom prst="rect">
            <a:avLst/>
          </a:prstGeom>
        </p:spPr>
      </p:pic>
      <p:sp>
        <p:nvSpPr>
          <p:cNvPr id="8" name="Rectangle 7">
            <a:extLst>
              <a:ext uri="{FF2B5EF4-FFF2-40B4-BE49-F238E27FC236}">
                <a16:creationId xmlns:a16="http://schemas.microsoft.com/office/drawing/2014/main" id="{667B89D2-C838-DA1E-0EF8-8D2F30AA2A67}"/>
              </a:ext>
            </a:extLst>
          </p:cNvPr>
          <p:cNvSpPr/>
          <p:nvPr/>
        </p:nvSpPr>
        <p:spPr>
          <a:xfrm>
            <a:off x="4804682" y="3317379"/>
            <a:ext cx="19736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Victim</a:t>
            </a:r>
          </a:p>
        </p:txBody>
      </p:sp>
      <p:pic>
        <p:nvPicPr>
          <p:cNvPr id="10" name="Picture 9">
            <a:extLst>
              <a:ext uri="{FF2B5EF4-FFF2-40B4-BE49-F238E27FC236}">
                <a16:creationId xmlns:a16="http://schemas.microsoft.com/office/drawing/2014/main" id="{A8E1AA2D-D0F9-17B8-136E-A8F83552C4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68051" y="2089531"/>
            <a:ext cx="1863555" cy="3379026"/>
          </a:xfrm>
          <a:prstGeom prst="rect">
            <a:avLst/>
          </a:prstGeom>
        </p:spPr>
      </p:pic>
    </p:spTree>
    <p:extLst>
      <p:ext uri="{BB962C8B-B14F-4D97-AF65-F5344CB8AC3E}">
        <p14:creationId xmlns:p14="http://schemas.microsoft.com/office/powerpoint/2010/main" val="42927732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AC1D-3180-6842-5648-5C2D173E3950}"/>
              </a:ext>
            </a:extLst>
          </p:cNvPr>
          <p:cNvSpPr>
            <a:spLocks noGrp="1"/>
          </p:cNvSpPr>
          <p:nvPr>
            <p:ph type="title"/>
          </p:nvPr>
        </p:nvSpPr>
        <p:spPr/>
        <p:txBody>
          <a:bodyPr/>
          <a:lstStyle/>
          <a:p>
            <a:r>
              <a:rPr lang="en-US" dirty="0"/>
              <a:t>Little Red Riding Hood - Analysis</a:t>
            </a:r>
          </a:p>
        </p:txBody>
      </p:sp>
      <p:pic>
        <p:nvPicPr>
          <p:cNvPr id="4" name="Picture 3">
            <a:extLst>
              <a:ext uri="{FF2B5EF4-FFF2-40B4-BE49-F238E27FC236}">
                <a16:creationId xmlns:a16="http://schemas.microsoft.com/office/drawing/2014/main" id="{8DD64168-3077-A3BC-5F07-22D8984F8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2378609" cy="4312929"/>
          </a:xfrm>
          <a:prstGeom prst="rect">
            <a:avLst/>
          </a:prstGeom>
        </p:spPr>
      </p:pic>
      <p:pic>
        <p:nvPicPr>
          <p:cNvPr id="5" name="Picture 4">
            <a:extLst>
              <a:ext uri="{FF2B5EF4-FFF2-40B4-BE49-F238E27FC236}">
                <a16:creationId xmlns:a16="http://schemas.microsoft.com/office/drawing/2014/main" id="{7E81AA1B-DD0B-B5DC-E4E2-B8DC55EEF3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3792" y="2035936"/>
            <a:ext cx="3333573" cy="3390900"/>
          </a:xfrm>
          <a:prstGeom prst="rect">
            <a:avLst/>
          </a:prstGeom>
        </p:spPr>
      </p:pic>
      <p:pic>
        <p:nvPicPr>
          <p:cNvPr id="6" name="Picture 5">
            <a:extLst>
              <a:ext uri="{FF2B5EF4-FFF2-40B4-BE49-F238E27FC236}">
                <a16:creationId xmlns:a16="http://schemas.microsoft.com/office/drawing/2014/main" id="{B89D29EE-AD19-B88B-7059-75646EF68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3762" y="1690688"/>
            <a:ext cx="1178852" cy="1896335"/>
          </a:xfrm>
          <a:prstGeom prst="rect">
            <a:avLst/>
          </a:prstGeom>
        </p:spPr>
      </p:pic>
      <p:pic>
        <p:nvPicPr>
          <p:cNvPr id="7" name="Picture 6">
            <a:extLst>
              <a:ext uri="{FF2B5EF4-FFF2-40B4-BE49-F238E27FC236}">
                <a16:creationId xmlns:a16="http://schemas.microsoft.com/office/drawing/2014/main" id="{C46634A6-4964-3651-3A21-124F141359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313762" y="3731386"/>
            <a:ext cx="1178852" cy="1907414"/>
          </a:xfrm>
          <a:prstGeom prst="rect">
            <a:avLst/>
          </a:prstGeom>
        </p:spPr>
      </p:pic>
      <p:sp>
        <p:nvSpPr>
          <p:cNvPr id="8" name="Rectangle 7">
            <a:extLst>
              <a:ext uri="{FF2B5EF4-FFF2-40B4-BE49-F238E27FC236}">
                <a16:creationId xmlns:a16="http://schemas.microsoft.com/office/drawing/2014/main" id="{6FED50E8-65EE-FBBB-E3E8-C803AF98B0B1}"/>
              </a:ext>
            </a:extLst>
          </p:cNvPr>
          <p:cNvSpPr/>
          <p:nvPr/>
        </p:nvSpPr>
        <p:spPr>
          <a:xfrm>
            <a:off x="3325726" y="2969989"/>
            <a:ext cx="3209148"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Persecutor</a:t>
            </a:r>
          </a:p>
          <a:p>
            <a:pPr algn="ctr"/>
            <a:r>
              <a:rPr lang="en-US" sz="5400" b="0" cap="none" spc="0" dirty="0">
                <a:ln w="0"/>
                <a:solidFill>
                  <a:schemeClr val="tx1"/>
                </a:solidFill>
                <a:effectLst>
                  <a:outerShdw blurRad="38100" dist="19050" dir="2700000" algn="tl" rotWithShape="0">
                    <a:schemeClr val="dk1">
                      <a:alpha val="40000"/>
                    </a:schemeClr>
                  </a:outerShdw>
                </a:effectLst>
              </a:rPr>
              <a:t>Rescuer</a:t>
            </a:r>
          </a:p>
        </p:txBody>
      </p:sp>
    </p:spTree>
    <p:extLst>
      <p:ext uri="{BB962C8B-B14F-4D97-AF65-F5344CB8AC3E}">
        <p14:creationId xmlns:p14="http://schemas.microsoft.com/office/powerpoint/2010/main" val="771292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3D9-5A3F-DFB6-5D15-A6C0E3846DD8}"/>
              </a:ext>
            </a:extLst>
          </p:cNvPr>
          <p:cNvSpPr>
            <a:spLocks noGrp="1"/>
          </p:cNvSpPr>
          <p:nvPr>
            <p:ph type="title"/>
          </p:nvPr>
        </p:nvSpPr>
        <p:spPr/>
        <p:txBody>
          <a:bodyPr/>
          <a:lstStyle/>
          <a:p>
            <a:r>
              <a:rPr lang="en-US" dirty="0"/>
              <a:t>Pied Piper</a:t>
            </a:r>
          </a:p>
        </p:txBody>
      </p:sp>
      <p:pic>
        <p:nvPicPr>
          <p:cNvPr id="6" name="Picture Placeholder 5">
            <a:extLst>
              <a:ext uri="{FF2B5EF4-FFF2-40B4-BE49-F238E27FC236}">
                <a16:creationId xmlns:a16="http://schemas.microsoft.com/office/drawing/2014/main" id="{A7A85688-2D54-21AC-34A9-2DD77359166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5897" b="5897"/>
          <a:stretch/>
        </p:blipFill>
        <p:spPr/>
      </p:pic>
      <p:sp>
        <p:nvSpPr>
          <p:cNvPr id="4" name="Text Placeholder 3">
            <a:extLst>
              <a:ext uri="{FF2B5EF4-FFF2-40B4-BE49-F238E27FC236}">
                <a16:creationId xmlns:a16="http://schemas.microsoft.com/office/drawing/2014/main" id="{9D4114D2-1DBD-7396-E085-75FA45EA3F1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24127773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D2B5-40A8-961C-0C82-FAB436F71825}"/>
              </a:ext>
            </a:extLst>
          </p:cNvPr>
          <p:cNvSpPr>
            <a:spLocks noGrp="1"/>
          </p:cNvSpPr>
          <p:nvPr>
            <p:ph type="title"/>
          </p:nvPr>
        </p:nvSpPr>
        <p:spPr/>
        <p:txBody>
          <a:bodyPr/>
          <a:lstStyle/>
          <a:p>
            <a:r>
              <a:rPr lang="en-US" dirty="0"/>
              <a:t>Pied Piper - Analysis</a:t>
            </a:r>
          </a:p>
        </p:txBody>
      </p:sp>
      <p:grpSp>
        <p:nvGrpSpPr>
          <p:cNvPr id="13" name="Group 12">
            <a:extLst>
              <a:ext uri="{FF2B5EF4-FFF2-40B4-BE49-F238E27FC236}">
                <a16:creationId xmlns:a16="http://schemas.microsoft.com/office/drawing/2014/main" id="{8DB98770-7D9F-F308-F24C-BDBA05738276}"/>
              </a:ext>
            </a:extLst>
          </p:cNvPr>
          <p:cNvGrpSpPr/>
          <p:nvPr/>
        </p:nvGrpSpPr>
        <p:grpSpPr>
          <a:xfrm>
            <a:off x="83383" y="1257300"/>
            <a:ext cx="10952917" cy="2032000"/>
            <a:chOff x="83383" y="1257300"/>
            <a:chExt cx="10952917" cy="2032000"/>
          </a:xfrm>
        </p:grpSpPr>
        <p:graphicFrame>
          <p:nvGraphicFramePr>
            <p:cNvPr id="4" name="Diagram 3">
              <a:extLst>
                <a:ext uri="{FF2B5EF4-FFF2-40B4-BE49-F238E27FC236}">
                  <a16:creationId xmlns:a16="http://schemas.microsoft.com/office/drawing/2014/main" id="{A1204921-1B84-40D1-FE44-33DAEA86BE6E}"/>
                </a:ext>
              </a:extLst>
            </p:cNvPr>
            <p:cNvGraphicFramePr/>
            <p:nvPr>
              <p:extLst>
                <p:ext uri="{D42A27DB-BD31-4B8C-83A1-F6EECF244321}">
                  <p14:modId xmlns:p14="http://schemas.microsoft.com/office/powerpoint/2010/main" val="1178319817"/>
                </p:ext>
              </p:extLst>
            </p:nvPr>
          </p:nvGraphicFramePr>
          <p:xfrm>
            <a:off x="2908300" y="1257300"/>
            <a:ext cx="81280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EDB5612-AFB7-A658-E083-77EAF4930E18}"/>
                </a:ext>
              </a:extLst>
            </p:cNvPr>
            <p:cNvSpPr/>
            <p:nvPr/>
          </p:nvSpPr>
          <p:spPr>
            <a:xfrm>
              <a:off x="83383" y="1888579"/>
              <a:ext cx="2507417"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Pied Piper</a:t>
              </a:r>
            </a:p>
          </p:txBody>
        </p:sp>
      </p:grpSp>
      <p:grpSp>
        <p:nvGrpSpPr>
          <p:cNvPr id="11" name="Group 10">
            <a:extLst>
              <a:ext uri="{FF2B5EF4-FFF2-40B4-BE49-F238E27FC236}">
                <a16:creationId xmlns:a16="http://schemas.microsoft.com/office/drawing/2014/main" id="{4E171DE6-F6CA-B3C9-0F41-DE231C6B77E2}"/>
              </a:ext>
            </a:extLst>
          </p:cNvPr>
          <p:cNvGrpSpPr/>
          <p:nvPr/>
        </p:nvGrpSpPr>
        <p:grpSpPr>
          <a:xfrm>
            <a:off x="501477" y="2806700"/>
            <a:ext cx="10534823" cy="2032000"/>
            <a:chOff x="501477" y="2806700"/>
            <a:chExt cx="10534823" cy="2032000"/>
          </a:xfrm>
        </p:grpSpPr>
        <p:graphicFrame>
          <p:nvGraphicFramePr>
            <p:cNvPr id="5" name="Diagram 4">
              <a:extLst>
                <a:ext uri="{FF2B5EF4-FFF2-40B4-BE49-F238E27FC236}">
                  <a16:creationId xmlns:a16="http://schemas.microsoft.com/office/drawing/2014/main" id="{C47AF36C-9877-EEC8-D9AB-243504432166}"/>
                </a:ext>
              </a:extLst>
            </p:cNvPr>
            <p:cNvGraphicFramePr/>
            <p:nvPr>
              <p:extLst>
                <p:ext uri="{D42A27DB-BD31-4B8C-83A1-F6EECF244321}">
                  <p14:modId xmlns:p14="http://schemas.microsoft.com/office/powerpoint/2010/main" val="81518146"/>
                </p:ext>
              </p:extLst>
            </p:nvPr>
          </p:nvGraphicFramePr>
          <p:xfrm>
            <a:off x="2908300" y="2806700"/>
            <a:ext cx="8128000" cy="203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angle 7">
              <a:extLst>
                <a:ext uri="{FF2B5EF4-FFF2-40B4-BE49-F238E27FC236}">
                  <a16:creationId xmlns:a16="http://schemas.microsoft.com/office/drawing/2014/main" id="{361A3DCB-7615-536F-CFFF-4BE374DB10C1}"/>
                </a:ext>
              </a:extLst>
            </p:cNvPr>
            <p:cNvSpPr/>
            <p:nvPr/>
          </p:nvSpPr>
          <p:spPr>
            <a:xfrm>
              <a:off x="501477" y="3437979"/>
              <a:ext cx="1671228"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Mayor</a:t>
              </a:r>
            </a:p>
          </p:txBody>
        </p:sp>
      </p:grpSp>
      <p:grpSp>
        <p:nvGrpSpPr>
          <p:cNvPr id="12" name="Group 11">
            <a:extLst>
              <a:ext uri="{FF2B5EF4-FFF2-40B4-BE49-F238E27FC236}">
                <a16:creationId xmlns:a16="http://schemas.microsoft.com/office/drawing/2014/main" id="{AA336490-0088-907F-71C3-1E6091A1800E}"/>
              </a:ext>
            </a:extLst>
          </p:cNvPr>
          <p:cNvGrpSpPr/>
          <p:nvPr/>
        </p:nvGrpSpPr>
        <p:grpSpPr>
          <a:xfrm>
            <a:off x="284272" y="4168775"/>
            <a:ext cx="10752028" cy="2032000"/>
            <a:chOff x="284272" y="4168775"/>
            <a:chExt cx="10752028" cy="2032000"/>
          </a:xfrm>
        </p:grpSpPr>
        <p:graphicFrame>
          <p:nvGraphicFramePr>
            <p:cNvPr id="6" name="Diagram 5">
              <a:extLst>
                <a:ext uri="{FF2B5EF4-FFF2-40B4-BE49-F238E27FC236}">
                  <a16:creationId xmlns:a16="http://schemas.microsoft.com/office/drawing/2014/main" id="{6CFE5DD4-6919-0AD2-75BF-798F3AAA4C20}"/>
                </a:ext>
              </a:extLst>
            </p:cNvPr>
            <p:cNvGraphicFramePr/>
            <p:nvPr>
              <p:extLst>
                <p:ext uri="{D42A27DB-BD31-4B8C-83A1-F6EECF244321}">
                  <p14:modId xmlns:p14="http://schemas.microsoft.com/office/powerpoint/2010/main" val="842103879"/>
                </p:ext>
              </p:extLst>
            </p:nvPr>
          </p:nvGraphicFramePr>
          <p:xfrm>
            <a:off x="2908300" y="4168775"/>
            <a:ext cx="8128000" cy="203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ectangle 8">
              <a:extLst>
                <a:ext uri="{FF2B5EF4-FFF2-40B4-BE49-F238E27FC236}">
                  <a16:creationId xmlns:a16="http://schemas.microsoft.com/office/drawing/2014/main" id="{F20504AC-DF08-23B2-F239-7855E9CEC2BA}"/>
                </a:ext>
              </a:extLst>
            </p:cNvPr>
            <p:cNvSpPr/>
            <p:nvPr/>
          </p:nvSpPr>
          <p:spPr>
            <a:xfrm>
              <a:off x="284272" y="4800054"/>
              <a:ext cx="2105641"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Children</a:t>
              </a:r>
            </a:p>
          </p:txBody>
        </p:sp>
      </p:grpSp>
    </p:spTree>
    <p:extLst>
      <p:ext uri="{BB962C8B-B14F-4D97-AF65-F5344CB8AC3E}">
        <p14:creationId xmlns:p14="http://schemas.microsoft.com/office/powerpoint/2010/main" val="42492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3D9-5A3F-DFB6-5D15-A6C0E3846DD8}"/>
              </a:ext>
            </a:extLst>
          </p:cNvPr>
          <p:cNvSpPr>
            <a:spLocks noGrp="1"/>
          </p:cNvSpPr>
          <p:nvPr>
            <p:ph type="title"/>
          </p:nvPr>
        </p:nvSpPr>
        <p:spPr/>
        <p:txBody>
          <a:bodyPr/>
          <a:lstStyle/>
          <a:p>
            <a:r>
              <a:rPr lang="en-US" dirty="0"/>
              <a:t>Cinderella</a:t>
            </a:r>
          </a:p>
        </p:txBody>
      </p:sp>
      <p:pic>
        <p:nvPicPr>
          <p:cNvPr id="6" name="Picture Placeholder 5">
            <a:extLst>
              <a:ext uri="{FF2B5EF4-FFF2-40B4-BE49-F238E27FC236}">
                <a16:creationId xmlns:a16="http://schemas.microsoft.com/office/drawing/2014/main" id="{A7A85688-2D54-21AC-34A9-2DD77359166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194" b="1194"/>
          <a:stretch/>
        </p:blipFill>
        <p:spPr/>
      </p:pic>
      <p:sp>
        <p:nvSpPr>
          <p:cNvPr id="4" name="Text Placeholder 3">
            <a:extLst>
              <a:ext uri="{FF2B5EF4-FFF2-40B4-BE49-F238E27FC236}">
                <a16:creationId xmlns:a16="http://schemas.microsoft.com/office/drawing/2014/main" id="{9D4114D2-1DBD-7396-E085-75FA45EA3F1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108546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D2B5-40A8-961C-0C82-FAB436F71825}"/>
              </a:ext>
            </a:extLst>
          </p:cNvPr>
          <p:cNvSpPr>
            <a:spLocks noGrp="1"/>
          </p:cNvSpPr>
          <p:nvPr>
            <p:ph type="title"/>
          </p:nvPr>
        </p:nvSpPr>
        <p:spPr/>
        <p:txBody>
          <a:bodyPr/>
          <a:lstStyle/>
          <a:p>
            <a:r>
              <a:rPr lang="en-US" dirty="0"/>
              <a:t>Cinderella - Analysis</a:t>
            </a:r>
          </a:p>
        </p:txBody>
      </p:sp>
      <p:graphicFrame>
        <p:nvGraphicFramePr>
          <p:cNvPr id="4" name="Diagram 3">
            <a:extLst>
              <a:ext uri="{FF2B5EF4-FFF2-40B4-BE49-F238E27FC236}">
                <a16:creationId xmlns:a16="http://schemas.microsoft.com/office/drawing/2014/main" id="{A1204921-1B84-40D1-FE44-33DAEA86BE6E}"/>
              </a:ext>
            </a:extLst>
          </p:cNvPr>
          <p:cNvGraphicFramePr/>
          <p:nvPr>
            <p:extLst>
              <p:ext uri="{D42A27DB-BD31-4B8C-83A1-F6EECF244321}">
                <p14:modId xmlns:p14="http://schemas.microsoft.com/office/powerpoint/2010/main" val="4148304505"/>
              </p:ext>
            </p:extLst>
          </p:nvPr>
        </p:nvGraphicFramePr>
        <p:xfrm>
          <a:off x="838200" y="1257300"/>
          <a:ext cx="10198100" cy="3467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1323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3D9-5A3F-DFB6-5D15-A6C0E3846DD8}"/>
              </a:ext>
            </a:extLst>
          </p:cNvPr>
          <p:cNvSpPr>
            <a:spLocks noGrp="1"/>
          </p:cNvSpPr>
          <p:nvPr>
            <p:ph type="title"/>
          </p:nvPr>
        </p:nvSpPr>
        <p:spPr/>
        <p:txBody>
          <a:bodyPr/>
          <a:lstStyle/>
          <a:p>
            <a:r>
              <a:rPr lang="en-US" dirty="0"/>
              <a:t>Software Development Team</a:t>
            </a:r>
          </a:p>
        </p:txBody>
      </p:sp>
      <p:pic>
        <p:nvPicPr>
          <p:cNvPr id="6" name="Picture Placeholder 5">
            <a:extLst>
              <a:ext uri="{FF2B5EF4-FFF2-40B4-BE49-F238E27FC236}">
                <a16:creationId xmlns:a16="http://schemas.microsoft.com/office/drawing/2014/main" id="{A7A85688-2D54-21AC-34A9-2DD77359166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p:blipFill>
        <p:spPr/>
      </p:pic>
      <p:sp>
        <p:nvSpPr>
          <p:cNvPr id="4" name="Text Placeholder 3">
            <a:extLst>
              <a:ext uri="{FF2B5EF4-FFF2-40B4-BE49-F238E27FC236}">
                <a16:creationId xmlns:a16="http://schemas.microsoft.com/office/drawing/2014/main" id="{9D4114D2-1DBD-7396-E085-75FA45EA3F1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162405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132-36CD-9094-F656-D2F35116CDA5}"/>
              </a:ext>
            </a:extLst>
          </p:cNvPr>
          <p:cNvSpPr>
            <a:spLocks noGrp="1"/>
          </p:cNvSpPr>
          <p:nvPr>
            <p:ph type="title"/>
          </p:nvPr>
        </p:nvSpPr>
        <p:spPr/>
        <p:txBody>
          <a:bodyPr/>
          <a:lstStyle/>
          <a:p>
            <a:r>
              <a:rPr lang="en-US" dirty="0"/>
              <a:t>Software Development Team Scenario</a:t>
            </a:r>
          </a:p>
        </p:txBody>
      </p:sp>
      <p:grpSp>
        <p:nvGrpSpPr>
          <p:cNvPr id="22" name="Group 21">
            <a:extLst>
              <a:ext uri="{FF2B5EF4-FFF2-40B4-BE49-F238E27FC236}">
                <a16:creationId xmlns:a16="http://schemas.microsoft.com/office/drawing/2014/main" id="{9AECBFA5-FAE4-6594-6557-EB1568A32786}"/>
              </a:ext>
            </a:extLst>
          </p:cNvPr>
          <p:cNvGrpSpPr/>
          <p:nvPr/>
        </p:nvGrpSpPr>
        <p:grpSpPr>
          <a:xfrm>
            <a:off x="2603500" y="2523997"/>
            <a:ext cx="1371600" cy="1810006"/>
            <a:chOff x="2603500" y="1510490"/>
            <a:chExt cx="1371600" cy="1810006"/>
          </a:xfrm>
        </p:grpSpPr>
        <p:pic>
          <p:nvPicPr>
            <p:cNvPr id="23" name="Graphic 22">
              <a:extLst>
                <a:ext uri="{FF2B5EF4-FFF2-40B4-BE49-F238E27FC236}">
                  <a16:creationId xmlns:a16="http://schemas.microsoft.com/office/drawing/2014/main" id="{1BD1C194-7806-5C0F-84AA-5899EB5D3F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444" t="22778" r="24074" b="23149"/>
            <a:stretch/>
          </p:blipFill>
          <p:spPr>
            <a:xfrm>
              <a:off x="2603500" y="1510490"/>
              <a:ext cx="1371600" cy="1440674"/>
            </a:xfrm>
            <a:prstGeom prst="rect">
              <a:avLst/>
            </a:prstGeom>
          </p:spPr>
        </p:pic>
        <p:sp>
          <p:nvSpPr>
            <p:cNvPr id="24" name="TextBox 23">
              <a:extLst>
                <a:ext uri="{FF2B5EF4-FFF2-40B4-BE49-F238E27FC236}">
                  <a16:creationId xmlns:a16="http://schemas.microsoft.com/office/drawing/2014/main" id="{D77BA306-B918-422F-BD83-3B64AF30FB31}"/>
                </a:ext>
              </a:extLst>
            </p:cNvPr>
            <p:cNvSpPr txBox="1"/>
            <p:nvPr/>
          </p:nvSpPr>
          <p:spPr>
            <a:xfrm>
              <a:off x="2970943" y="2951164"/>
              <a:ext cx="553357" cy="369332"/>
            </a:xfrm>
            <a:prstGeom prst="rect">
              <a:avLst/>
            </a:prstGeom>
            <a:noFill/>
          </p:spPr>
          <p:txBody>
            <a:bodyPr wrap="none" rtlCol="0">
              <a:spAutoFit/>
            </a:bodyPr>
            <a:lstStyle/>
            <a:p>
              <a:r>
                <a:rPr lang="en-US" dirty="0"/>
                <a:t>Bob</a:t>
              </a:r>
            </a:p>
          </p:txBody>
        </p:sp>
      </p:grpSp>
      <p:grpSp>
        <p:nvGrpSpPr>
          <p:cNvPr id="25" name="Group 24">
            <a:extLst>
              <a:ext uri="{FF2B5EF4-FFF2-40B4-BE49-F238E27FC236}">
                <a16:creationId xmlns:a16="http://schemas.microsoft.com/office/drawing/2014/main" id="{407F2DF9-9328-4464-D80A-D95B7090D703}"/>
              </a:ext>
            </a:extLst>
          </p:cNvPr>
          <p:cNvGrpSpPr/>
          <p:nvPr/>
        </p:nvGrpSpPr>
        <p:grpSpPr>
          <a:xfrm>
            <a:off x="8175223" y="2523997"/>
            <a:ext cx="1371600" cy="1810006"/>
            <a:chOff x="8216900" y="1436688"/>
            <a:chExt cx="1371600" cy="1810006"/>
          </a:xfrm>
        </p:grpSpPr>
        <p:pic>
          <p:nvPicPr>
            <p:cNvPr id="26" name="Graphic 25">
              <a:extLst>
                <a:ext uri="{FF2B5EF4-FFF2-40B4-BE49-F238E27FC236}">
                  <a16:creationId xmlns:a16="http://schemas.microsoft.com/office/drawing/2014/main" id="{11BBFFCD-11FD-6AEB-A447-075C5A197F0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8216900" y="1436688"/>
              <a:ext cx="1371600" cy="1440674"/>
            </a:xfrm>
            <a:prstGeom prst="rect">
              <a:avLst/>
            </a:prstGeom>
          </p:spPr>
        </p:pic>
        <p:sp>
          <p:nvSpPr>
            <p:cNvPr id="27" name="TextBox 26">
              <a:extLst>
                <a:ext uri="{FF2B5EF4-FFF2-40B4-BE49-F238E27FC236}">
                  <a16:creationId xmlns:a16="http://schemas.microsoft.com/office/drawing/2014/main" id="{85ACE7EA-1AE0-FC48-974B-A456028C0180}"/>
                </a:ext>
              </a:extLst>
            </p:cNvPr>
            <p:cNvSpPr txBox="1"/>
            <p:nvPr/>
          </p:nvSpPr>
          <p:spPr>
            <a:xfrm>
              <a:off x="8584343" y="2877362"/>
              <a:ext cx="636713" cy="369332"/>
            </a:xfrm>
            <a:prstGeom prst="rect">
              <a:avLst/>
            </a:prstGeom>
            <a:noFill/>
          </p:spPr>
          <p:txBody>
            <a:bodyPr wrap="none" rtlCol="0">
              <a:spAutoFit/>
            </a:bodyPr>
            <a:lstStyle/>
            <a:p>
              <a:r>
                <a:rPr lang="en-US" dirty="0"/>
                <a:t>Alice</a:t>
              </a:r>
            </a:p>
          </p:txBody>
        </p:sp>
      </p:grpSp>
    </p:spTree>
    <p:extLst>
      <p:ext uri="{BB962C8B-B14F-4D97-AF65-F5344CB8AC3E}">
        <p14:creationId xmlns:p14="http://schemas.microsoft.com/office/powerpoint/2010/main" val="19616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132-36CD-9094-F656-D2F35116CDA5}"/>
              </a:ext>
            </a:extLst>
          </p:cNvPr>
          <p:cNvSpPr>
            <a:spLocks noGrp="1"/>
          </p:cNvSpPr>
          <p:nvPr>
            <p:ph type="title"/>
          </p:nvPr>
        </p:nvSpPr>
        <p:spPr/>
        <p:txBody>
          <a:bodyPr/>
          <a:lstStyle/>
          <a:p>
            <a:r>
              <a:rPr lang="en-US" dirty="0"/>
              <a:t>Software Development Team Scenario</a:t>
            </a:r>
          </a:p>
        </p:txBody>
      </p:sp>
      <p:grpSp>
        <p:nvGrpSpPr>
          <p:cNvPr id="22" name="Group 21">
            <a:extLst>
              <a:ext uri="{FF2B5EF4-FFF2-40B4-BE49-F238E27FC236}">
                <a16:creationId xmlns:a16="http://schemas.microsoft.com/office/drawing/2014/main" id="{9AECBFA5-FAE4-6594-6557-EB1568A32786}"/>
              </a:ext>
            </a:extLst>
          </p:cNvPr>
          <p:cNvGrpSpPr/>
          <p:nvPr/>
        </p:nvGrpSpPr>
        <p:grpSpPr>
          <a:xfrm>
            <a:off x="2603500" y="2523997"/>
            <a:ext cx="1371600" cy="1810006"/>
            <a:chOff x="2603500" y="1510490"/>
            <a:chExt cx="1371600" cy="1810006"/>
          </a:xfrm>
        </p:grpSpPr>
        <p:pic>
          <p:nvPicPr>
            <p:cNvPr id="23" name="Graphic 22">
              <a:extLst>
                <a:ext uri="{FF2B5EF4-FFF2-40B4-BE49-F238E27FC236}">
                  <a16:creationId xmlns:a16="http://schemas.microsoft.com/office/drawing/2014/main" id="{1BD1C194-7806-5C0F-84AA-5899EB5D3F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444" t="22778" r="24074" b="23149"/>
            <a:stretch/>
          </p:blipFill>
          <p:spPr>
            <a:xfrm>
              <a:off x="2603500" y="1510490"/>
              <a:ext cx="1371600" cy="1440674"/>
            </a:xfrm>
            <a:prstGeom prst="rect">
              <a:avLst/>
            </a:prstGeom>
          </p:spPr>
        </p:pic>
        <p:sp>
          <p:nvSpPr>
            <p:cNvPr id="24" name="TextBox 23">
              <a:extLst>
                <a:ext uri="{FF2B5EF4-FFF2-40B4-BE49-F238E27FC236}">
                  <a16:creationId xmlns:a16="http://schemas.microsoft.com/office/drawing/2014/main" id="{D77BA306-B918-422F-BD83-3B64AF30FB31}"/>
                </a:ext>
              </a:extLst>
            </p:cNvPr>
            <p:cNvSpPr txBox="1"/>
            <p:nvPr/>
          </p:nvSpPr>
          <p:spPr>
            <a:xfrm>
              <a:off x="2970943" y="2951164"/>
              <a:ext cx="553357" cy="369332"/>
            </a:xfrm>
            <a:prstGeom prst="rect">
              <a:avLst/>
            </a:prstGeom>
            <a:noFill/>
          </p:spPr>
          <p:txBody>
            <a:bodyPr wrap="none" rtlCol="0">
              <a:spAutoFit/>
            </a:bodyPr>
            <a:lstStyle/>
            <a:p>
              <a:r>
                <a:rPr lang="en-US" dirty="0"/>
                <a:t>Bob</a:t>
              </a:r>
            </a:p>
          </p:txBody>
        </p:sp>
      </p:grpSp>
      <p:grpSp>
        <p:nvGrpSpPr>
          <p:cNvPr id="25" name="Group 24">
            <a:extLst>
              <a:ext uri="{FF2B5EF4-FFF2-40B4-BE49-F238E27FC236}">
                <a16:creationId xmlns:a16="http://schemas.microsoft.com/office/drawing/2014/main" id="{407F2DF9-9328-4464-D80A-D95B7090D703}"/>
              </a:ext>
            </a:extLst>
          </p:cNvPr>
          <p:cNvGrpSpPr/>
          <p:nvPr/>
        </p:nvGrpSpPr>
        <p:grpSpPr>
          <a:xfrm>
            <a:off x="8175223" y="2523997"/>
            <a:ext cx="1371600" cy="1810006"/>
            <a:chOff x="8216900" y="1436688"/>
            <a:chExt cx="1371600" cy="1810006"/>
          </a:xfrm>
        </p:grpSpPr>
        <p:pic>
          <p:nvPicPr>
            <p:cNvPr id="26" name="Graphic 25">
              <a:extLst>
                <a:ext uri="{FF2B5EF4-FFF2-40B4-BE49-F238E27FC236}">
                  <a16:creationId xmlns:a16="http://schemas.microsoft.com/office/drawing/2014/main" id="{11BBFFCD-11FD-6AEB-A447-075C5A197F0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8216900" y="1436688"/>
              <a:ext cx="1371600" cy="1440674"/>
            </a:xfrm>
            <a:prstGeom prst="rect">
              <a:avLst/>
            </a:prstGeom>
          </p:spPr>
        </p:pic>
        <p:sp>
          <p:nvSpPr>
            <p:cNvPr id="27" name="TextBox 26">
              <a:extLst>
                <a:ext uri="{FF2B5EF4-FFF2-40B4-BE49-F238E27FC236}">
                  <a16:creationId xmlns:a16="http://schemas.microsoft.com/office/drawing/2014/main" id="{85ACE7EA-1AE0-FC48-974B-A456028C0180}"/>
                </a:ext>
              </a:extLst>
            </p:cNvPr>
            <p:cNvSpPr txBox="1"/>
            <p:nvPr/>
          </p:nvSpPr>
          <p:spPr>
            <a:xfrm>
              <a:off x="8584343" y="2877362"/>
              <a:ext cx="636713" cy="369332"/>
            </a:xfrm>
            <a:prstGeom prst="rect">
              <a:avLst/>
            </a:prstGeom>
            <a:noFill/>
          </p:spPr>
          <p:txBody>
            <a:bodyPr wrap="none" rtlCol="0">
              <a:spAutoFit/>
            </a:bodyPr>
            <a:lstStyle/>
            <a:p>
              <a:r>
                <a:rPr lang="en-US" dirty="0"/>
                <a:t>Alice</a:t>
              </a:r>
            </a:p>
          </p:txBody>
        </p:sp>
      </p:grpSp>
      <p:grpSp>
        <p:nvGrpSpPr>
          <p:cNvPr id="3" name="Group 2">
            <a:extLst>
              <a:ext uri="{FF2B5EF4-FFF2-40B4-BE49-F238E27FC236}">
                <a16:creationId xmlns:a16="http://schemas.microsoft.com/office/drawing/2014/main" id="{1F2D5C9E-1AAC-5F55-CD12-DDA2F7A8EDDF}"/>
              </a:ext>
            </a:extLst>
          </p:cNvPr>
          <p:cNvGrpSpPr/>
          <p:nvPr/>
        </p:nvGrpSpPr>
        <p:grpSpPr>
          <a:xfrm>
            <a:off x="8216900" y="1335088"/>
            <a:ext cx="1371600" cy="2086750"/>
            <a:chOff x="8216900" y="1436688"/>
            <a:chExt cx="1371600" cy="2086750"/>
          </a:xfrm>
        </p:grpSpPr>
        <p:pic>
          <p:nvPicPr>
            <p:cNvPr id="4" name="Graphic 3">
              <a:extLst>
                <a:ext uri="{FF2B5EF4-FFF2-40B4-BE49-F238E27FC236}">
                  <a16:creationId xmlns:a16="http://schemas.microsoft.com/office/drawing/2014/main" id="{E812F08C-F8D7-D139-7510-C36BDD9C33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rcRect l="24444" t="22778" r="24074" b="23149"/>
            <a:stretch/>
          </p:blipFill>
          <p:spPr>
            <a:xfrm>
              <a:off x="8216900" y="1436688"/>
              <a:ext cx="1371600" cy="1440674"/>
            </a:xfrm>
            <a:prstGeom prst="rect">
              <a:avLst/>
            </a:prstGeom>
          </p:spPr>
        </p:pic>
        <p:sp>
          <p:nvSpPr>
            <p:cNvPr id="5" name="TextBox 4">
              <a:extLst>
                <a:ext uri="{FF2B5EF4-FFF2-40B4-BE49-F238E27FC236}">
                  <a16:creationId xmlns:a16="http://schemas.microsoft.com/office/drawing/2014/main" id="{F2984B24-239A-F4DC-2506-8B44EF531C14}"/>
                </a:ext>
              </a:extLst>
            </p:cNvPr>
            <p:cNvSpPr txBox="1"/>
            <p:nvPr/>
          </p:nvSpPr>
          <p:spPr>
            <a:xfrm>
              <a:off x="8626021" y="2877362"/>
              <a:ext cx="553357" cy="369332"/>
            </a:xfrm>
            <a:prstGeom prst="rect">
              <a:avLst/>
            </a:prstGeom>
            <a:noFill/>
          </p:spPr>
          <p:txBody>
            <a:bodyPr wrap="none" rtlCol="0">
              <a:spAutoFit/>
            </a:bodyPr>
            <a:lstStyle/>
            <a:p>
              <a:r>
                <a:rPr lang="en-US" dirty="0"/>
                <a:t>Bob</a:t>
              </a:r>
            </a:p>
          </p:txBody>
        </p:sp>
        <p:sp>
          <p:nvSpPr>
            <p:cNvPr id="6" name="TextBox 5">
              <a:extLst>
                <a:ext uri="{FF2B5EF4-FFF2-40B4-BE49-F238E27FC236}">
                  <a16:creationId xmlns:a16="http://schemas.microsoft.com/office/drawing/2014/main" id="{68A1C765-B454-2276-950D-F0F3C98B9A60}"/>
                </a:ext>
              </a:extLst>
            </p:cNvPr>
            <p:cNvSpPr txBox="1"/>
            <p:nvPr/>
          </p:nvSpPr>
          <p:spPr>
            <a:xfrm>
              <a:off x="8306831" y="3154106"/>
              <a:ext cx="1191736" cy="369332"/>
            </a:xfrm>
            <a:prstGeom prst="rect">
              <a:avLst/>
            </a:prstGeom>
            <a:noFill/>
          </p:spPr>
          <p:txBody>
            <a:bodyPr wrap="none" rtlCol="0">
              <a:spAutoFit/>
            </a:bodyPr>
            <a:lstStyle/>
            <a:p>
              <a:r>
                <a:rPr lang="en-US" dirty="0"/>
                <a:t>Persecutor</a:t>
              </a:r>
            </a:p>
          </p:txBody>
        </p:sp>
      </p:grpSp>
      <p:grpSp>
        <p:nvGrpSpPr>
          <p:cNvPr id="7" name="Group 6">
            <a:extLst>
              <a:ext uri="{FF2B5EF4-FFF2-40B4-BE49-F238E27FC236}">
                <a16:creationId xmlns:a16="http://schemas.microsoft.com/office/drawing/2014/main" id="{DB581D9A-C571-6DA0-FD5D-B4FAEAC05E9D}"/>
              </a:ext>
            </a:extLst>
          </p:cNvPr>
          <p:cNvGrpSpPr/>
          <p:nvPr/>
        </p:nvGrpSpPr>
        <p:grpSpPr>
          <a:xfrm>
            <a:off x="5410199" y="4461686"/>
            <a:ext cx="1371600" cy="2063442"/>
            <a:chOff x="5410199" y="4563286"/>
            <a:chExt cx="1371600" cy="2063442"/>
          </a:xfrm>
        </p:grpSpPr>
        <p:pic>
          <p:nvPicPr>
            <p:cNvPr id="8" name="Graphic 7">
              <a:extLst>
                <a:ext uri="{FF2B5EF4-FFF2-40B4-BE49-F238E27FC236}">
                  <a16:creationId xmlns:a16="http://schemas.microsoft.com/office/drawing/2014/main" id="{7B1DCFF5-588E-744F-7E1D-2BB5BCAD292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5410199" y="4563286"/>
              <a:ext cx="1371600" cy="1440674"/>
            </a:xfrm>
            <a:prstGeom prst="rect">
              <a:avLst/>
            </a:prstGeom>
          </p:spPr>
        </p:pic>
        <p:sp>
          <p:nvSpPr>
            <p:cNvPr id="9" name="TextBox 8">
              <a:extLst>
                <a:ext uri="{FF2B5EF4-FFF2-40B4-BE49-F238E27FC236}">
                  <a16:creationId xmlns:a16="http://schemas.microsoft.com/office/drawing/2014/main" id="{ACFD3B2D-824A-0788-3164-6229A852E160}"/>
                </a:ext>
              </a:extLst>
            </p:cNvPr>
            <p:cNvSpPr txBox="1"/>
            <p:nvPr/>
          </p:nvSpPr>
          <p:spPr>
            <a:xfrm>
              <a:off x="5777642" y="6003960"/>
              <a:ext cx="636713" cy="369332"/>
            </a:xfrm>
            <a:prstGeom prst="rect">
              <a:avLst/>
            </a:prstGeom>
            <a:noFill/>
          </p:spPr>
          <p:txBody>
            <a:bodyPr wrap="none" rtlCol="0">
              <a:spAutoFit/>
            </a:bodyPr>
            <a:lstStyle/>
            <a:p>
              <a:r>
                <a:rPr lang="en-US" dirty="0"/>
                <a:t>Alice</a:t>
              </a:r>
            </a:p>
          </p:txBody>
        </p:sp>
        <p:sp>
          <p:nvSpPr>
            <p:cNvPr id="10" name="TextBox 9">
              <a:extLst>
                <a:ext uri="{FF2B5EF4-FFF2-40B4-BE49-F238E27FC236}">
                  <a16:creationId xmlns:a16="http://schemas.microsoft.com/office/drawing/2014/main" id="{1590EB8B-B3A9-2C1C-DAE1-D37CF727C277}"/>
                </a:ext>
              </a:extLst>
            </p:cNvPr>
            <p:cNvSpPr txBox="1"/>
            <p:nvPr/>
          </p:nvSpPr>
          <p:spPr>
            <a:xfrm>
              <a:off x="5705506" y="6257396"/>
              <a:ext cx="780983" cy="369332"/>
            </a:xfrm>
            <a:prstGeom prst="rect">
              <a:avLst/>
            </a:prstGeom>
            <a:noFill/>
          </p:spPr>
          <p:txBody>
            <a:bodyPr wrap="none" rtlCol="0">
              <a:spAutoFit/>
            </a:bodyPr>
            <a:lstStyle/>
            <a:p>
              <a:r>
                <a:rPr lang="en-US" dirty="0"/>
                <a:t>Victim</a:t>
              </a:r>
            </a:p>
          </p:txBody>
        </p:sp>
      </p:grpSp>
      <p:sp>
        <p:nvSpPr>
          <p:cNvPr id="11" name="Isosceles Triangle 10">
            <a:extLst>
              <a:ext uri="{FF2B5EF4-FFF2-40B4-BE49-F238E27FC236}">
                <a16:creationId xmlns:a16="http://schemas.microsoft.com/office/drawing/2014/main" id="{CCCFC4F1-3D01-D907-8943-37D7373B482A}"/>
              </a:ext>
            </a:extLst>
          </p:cNvPr>
          <p:cNvSpPr/>
          <p:nvPr/>
        </p:nvSpPr>
        <p:spPr>
          <a:xfrm rot="10800000">
            <a:off x="4381500" y="1985363"/>
            <a:ext cx="3429000" cy="2176073"/>
          </a:xfrm>
          <a:prstGeom prst="triangl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44582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66667E-6 0 L 0.46354 -0.17431 " pathEditMode="relative" rAng="0" ptsTypes="AA">
                                      <p:cBhvr>
                                        <p:cTn id="6" dur="750" fill="hold"/>
                                        <p:tgtEl>
                                          <p:spTgt spid="22"/>
                                        </p:tgtEl>
                                        <p:attrNameLst>
                                          <p:attrName>ppt_x</p:attrName>
                                          <p:attrName>ppt_y</p:attrName>
                                        </p:attrNameLst>
                                      </p:cBhvr>
                                      <p:rCtr x="23177" y="-8727"/>
                                    </p:animMotion>
                                  </p:childTnLst>
                                </p:cTn>
                              </p:par>
                              <p:par>
                                <p:cTn id="7" presetID="42" presetClass="path" presetSubtype="0" accel="50000" decel="50000" fill="hold" nodeType="withEffect">
                                  <p:stCondLst>
                                    <p:cond delay="0"/>
                                  </p:stCondLst>
                                  <p:childTnLst>
                                    <p:animMotion origin="layout" path="M -2.91667E-6 0 L -0.22682 0.28264 " pathEditMode="relative" rAng="0" ptsTypes="AA">
                                      <p:cBhvr>
                                        <p:cTn id="8" dur="750" fill="hold"/>
                                        <p:tgtEl>
                                          <p:spTgt spid="25"/>
                                        </p:tgtEl>
                                        <p:attrNameLst>
                                          <p:attrName>ppt_x</p:attrName>
                                          <p:attrName>ppt_y</p:attrName>
                                        </p:attrNameLst>
                                      </p:cBhvr>
                                      <p:rCtr x="-11341" y="14120"/>
                                    </p:animMotion>
                                  </p:childTnLst>
                                </p:cTn>
                              </p:par>
                            </p:childTnLst>
                          </p:cTn>
                        </p:par>
                        <p:par>
                          <p:cTn id="9" fill="hold">
                            <p:stCondLst>
                              <p:cond delay="750"/>
                            </p:stCondLst>
                            <p:childTnLst>
                              <p:par>
                                <p:cTn id="10" presetID="1" presetClass="exit" presetSubtype="0" fill="hold" nodeType="afterEffect">
                                  <p:stCondLst>
                                    <p:cond delay="0"/>
                                  </p:stCondLst>
                                  <p:childTnLst>
                                    <p:set>
                                      <p:cBhvr>
                                        <p:cTn id="11" dur="1" fill="hold">
                                          <p:stCondLst>
                                            <p:cond delay="0"/>
                                          </p:stCondLst>
                                        </p:cTn>
                                        <p:tgtEl>
                                          <p:spTgt spid="22"/>
                                        </p:tgtEl>
                                        <p:attrNameLst>
                                          <p:attrName>style.visibility</p:attrName>
                                        </p:attrNameLst>
                                      </p:cBhvr>
                                      <p:to>
                                        <p:strVal val="hidden"/>
                                      </p:to>
                                    </p:set>
                                  </p:childTnLst>
                                </p:cTn>
                              </p:par>
                            </p:childTnLst>
                          </p:cTn>
                        </p:par>
                        <p:par>
                          <p:cTn id="12" fill="hold">
                            <p:stCondLst>
                              <p:cond delay="750"/>
                            </p:stCondLst>
                            <p:childTnLst>
                              <p:par>
                                <p:cTn id="13" presetID="1"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750"/>
                            </p:stCondLst>
                            <p:childTnLst>
                              <p:par>
                                <p:cTn id="16" presetID="1" presetClass="exit" presetSubtype="0" fill="hold" nodeType="afterEffect">
                                  <p:stCondLst>
                                    <p:cond delay="0"/>
                                  </p:stCondLst>
                                  <p:childTnLst>
                                    <p:set>
                                      <p:cBhvr>
                                        <p:cTn id="17" dur="1" fill="hold">
                                          <p:stCondLst>
                                            <p:cond delay="0"/>
                                          </p:stCondLst>
                                        </p:cTn>
                                        <p:tgtEl>
                                          <p:spTgt spid="25"/>
                                        </p:tgtEl>
                                        <p:attrNameLst>
                                          <p:attrName>style.visibility</p:attrName>
                                        </p:attrNameLst>
                                      </p:cBhvr>
                                      <p:to>
                                        <p:strVal val="hidden"/>
                                      </p:to>
                                    </p:set>
                                  </p:childTnLst>
                                </p:cTn>
                              </p:par>
                            </p:childTnLst>
                          </p:cTn>
                        </p:par>
                        <p:par>
                          <p:cTn id="18" fill="hold">
                            <p:stCondLst>
                              <p:cond delay="750"/>
                            </p:stCondLst>
                            <p:childTnLst>
                              <p:par>
                                <p:cTn id="19" presetID="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750"/>
                            </p:stCondLst>
                            <p:childTnLst>
                              <p:par>
                                <p:cTn id="22" presetID="21" presetClass="entr" presetSubtype="1"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heel(1)">
                                      <p:cBhvr>
                                        <p:cTn id="24"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132-36CD-9094-F656-D2F35116CDA5}"/>
              </a:ext>
            </a:extLst>
          </p:cNvPr>
          <p:cNvSpPr>
            <a:spLocks noGrp="1"/>
          </p:cNvSpPr>
          <p:nvPr>
            <p:ph type="title"/>
          </p:nvPr>
        </p:nvSpPr>
        <p:spPr/>
        <p:txBody>
          <a:bodyPr/>
          <a:lstStyle/>
          <a:p>
            <a:r>
              <a:rPr lang="en-US" dirty="0"/>
              <a:t>Software Development Team Scenario</a:t>
            </a:r>
          </a:p>
        </p:txBody>
      </p:sp>
      <p:sp>
        <p:nvSpPr>
          <p:cNvPr id="5" name="Isosceles Triangle 4">
            <a:extLst>
              <a:ext uri="{FF2B5EF4-FFF2-40B4-BE49-F238E27FC236}">
                <a16:creationId xmlns:a16="http://schemas.microsoft.com/office/drawing/2014/main" id="{A4E0CBF2-BD85-95EF-35E6-296A5A3E4387}"/>
              </a:ext>
            </a:extLst>
          </p:cNvPr>
          <p:cNvSpPr/>
          <p:nvPr/>
        </p:nvSpPr>
        <p:spPr>
          <a:xfrm rot="10800000">
            <a:off x="4381500" y="1985363"/>
            <a:ext cx="3429000" cy="2176073"/>
          </a:xfrm>
          <a:prstGeom prst="triangl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8243CF8-1418-0A27-9B67-477372D4B81F}"/>
              </a:ext>
            </a:extLst>
          </p:cNvPr>
          <p:cNvGrpSpPr/>
          <p:nvPr/>
        </p:nvGrpSpPr>
        <p:grpSpPr>
          <a:xfrm>
            <a:off x="8216900" y="1335088"/>
            <a:ext cx="1371600" cy="2086750"/>
            <a:chOff x="8216900" y="1436688"/>
            <a:chExt cx="1371600" cy="2086750"/>
          </a:xfrm>
        </p:grpSpPr>
        <p:pic>
          <p:nvPicPr>
            <p:cNvPr id="7" name="Graphic 6">
              <a:extLst>
                <a:ext uri="{FF2B5EF4-FFF2-40B4-BE49-F238E27FC236}">
                  <a16:creationId xmlns:a16="http://schemas.microsoft.com/office/drawing/2014/main" id="{269B966B-8CA2-2382-1EA3-54A51F2A97F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444" t="22778" r="24074" b="23149"/>
            <a:stretch/>
          </p:blipFill>
          <p:spPr>
            <a:xfrm>
              <a:off x="8216900" y="1436688"/>
              <a:ext cx="1371600" cy="1440674"/>
            </a:xfrm>
            <a:prstGeom prst="rect">
              <a:avLst/>
            </a:prstGeom>
          </p:spPr>
        </p:pic>
        <p:sp>
          <p:nvSpPr>
            <p:cNvPr id="9" name="TextBox 8">
              <a:extLst>
                <a:ext uri="{FF2B5EF4-FFF2-40B4-BE49-F238E27FC236}">
                  <a16:creationId xmlns:a16="http://schemas.microsoft.com/office/drawing/2014/main" id="{9C75253D-B624-597D-6144-F796C5CC4F9D}"/>
                </a:ext>
              </a:extLst>
            </p:cNvPr>
            <p:cNvSpPr txBox="1"/>
            <p:nvPr/>
          </p:nvSpPr>
          <p:spPr>
            <a:xfrm>
              <a:off x="8626021" y="2877362"/>
              <a:ext cx="553357" cy="369332"/>
            </a:xfrm>
            <a:prstGeom prst="rect">
              <a:avLst/>
            </a:prstGeom>
            <a:noFill/>
          </p:spPr>
          <p:txBody>
            <a:bodyPr wrap="none" rtlCol="0">
              <a:spAutoFit/>
            </a:bodyPr>
            <a:lstStyle/>
            <a:p>
              <a:r>
                <a:rPr lang="en-US" dirty="0"/>
                <a:t>Bob</a:t>
              </a:r>
            </a:p>
          </p:txBody>
        </p:sp>
        <p:sp>
          <p:nvSpPr>
            <p:cNvPr id="13" name="TextBox 12">
              <a:extLst>
                <a:ext uri="{FF2B5EF4-FFF2-40B4-BE49-F238E27FC236}">
                  <a16:creationId xmlns:a16="http://schemas.microsoft.com/office/drawing/2014/main" id="{797B88A2-4DBA-1D70-9825-3EAD4C94E44D}"/>
                </a:ext>
              </a:extLst>
            </p:cNvPr>
            <p:cNvSpPr txBox="1"/>
            <p:nvPr/>
          </p:nvSpPr>
          <p:spPr>
            <a:xfrm>
              <a:off x="8306831" y="3154106"/>
              <a:ext cx="1191736" cy="369332"/>
            </a:xfrm>
            <a:prstGeom prst="rect">
              <a:avLst/>
            </a:prstGeom>
            <a:noFill/>
          </p:spPr>
          <p:txBody>
            <a:bodyPr wrap="none" rtlCol="0">
              <a:spAutoFit/>
            </a:bodyPr>
            <a:lstStyle/>
            <a:p>
              <a:r>
                <a:rPr lang="en-US" dirty="0"/>
                <a:t>Persecutor</a:t>
              </a:r>
            </a:p>
          </p:txBody>
        </p:sp>
      </p:grpSp>
      <p:grpSp>
        <p:nvGrpSpPr>
          <p:cNvPr id="17" name="Group 16">
            <a:extLst>
              <a:ext uri="{FF2B5EF4-FFF2-40B4-BE49-F238E27FC236}">
                <a16:creationId xmlns:a16="http://schemas.microsoft.com/office/drawing/2014/main" id="{2CC254F6-966B-FA2C-0755-68CA173998F3}"/>
              </a:ext>
            </a:extLst>
          </p:cNvPr>
          <p:cNvGrpSpPr/>
          <p:nvPr/>
        </p:nvGrpSpPr>
        <p:grpSpPr>
          <a:xfrm>
            <a:off x="5410199" y="4461686"/>
            <a:ext cx="1371600" cy="2063442"/>
            <a:chOff x="5410199" y="4563286"/>
            <a:chExt cx="1371600" cy="2063442"/>
          </a:xfrm>
        </p:grpSpPr>
        <p:pic>
          <p:nvPicPr>
            <p:cNvPr id="8" name="Graphic 7">
              <a:extLst>
                <a:ext uri="{FF2B5EF4-FFF2-40B4-BE49-F238E27FC236}">
                  <a16:creationId xmlns:a16="http://schemas.microsoft.com/office/drawing/2014/main" id="{7A29D17F-AE81-32F0-0AC4-2B20C22CBC0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5410199" y="4563286"/>
              <a:ext cx="1371600" cy="1440674"/>
            </a:xfrm>
            <a:prstGeom prst="rect">
              <a:avLst/>
            </a:prstGeom>
          </p:spPr>
        </p:pic>
        <p:sp>
          <p:nvSpPr>
            <p:cNvPr id="4" name="TextBox 3">
              <a:extLst>
                <a:ext uri="{FF2B5EF4-FFF2-40B4-BE49-F238E27FC236}">
                  <a16:creationId xmlns:a16="http://schemas.microsoft.com/office/drawing/2014/main" id="{2B2CA694-925C-6D89-C000-C4267BB0B87B}"/>
                </a:ext>
              </a:extLst>
            </p:cNvPr>
            <p:cNvSpPr txBox="1"/>
            <p:nvPr/>
          </p:nvSpPr>
          <p:spPr>
            <a:xfrm>
              <a:off x="5777642" y="6003960"/>
              <a:ext cx="636713" cy="369332"/>
            </a:xfrm>
            <a:prstGeom prst="rect">
              <a:avLst/>
            </a:prstGeom>
            <a:noFill/>
          </p:spPr>
          <p:txBody>
            <a:bodyPr wrap="none" rtlCol="0">
              <a:spAutoFit/>
            </a:bodyPr>
            <a:lstStyle/>
            <a:p>
              <a:r>
                <a:rPr lang="en-US" dirty="0"/>
                <a:t>Alice</a:t>
              </a:r>
            </a:p>
          </p:txBody>
        </p:sp>
        <p:sp>
          <p:nvSpPr>
            <p:cNvPr id="14" name="TextBox 13">
              <a:extLst>
                <a:ext uri="{FF2B5EF4-FFF2-40B4-BE49-F238E27FC236}">
                  <a16:creationId xmlns:a16="http://schemas.microsoft.com/office/drawing/2014/main" id="{6663B72D-7BEA-284B-F841-C1494C7CD9AE}"/>
                </a:ext>
              </a:extLst>
            </p:cNvPr>
            <p:cNvSpPr txBox="1"/>
            <p:nvPr/>
          </p:nvSpPr>
          <p:spPr>
            <a:xfrm>
              <a:off x="5705506" y="6257396"/>
              <a:ext cx="780983" cy="369332"/>
            </a:xfrm>
            <a:prstGeom prst="rect">
              <a:avLst/>
            </a:prstGeom>
            <a:noFill/>
          </p:spPr>
          <p:txBody>
            <a:bodyPr wrap="none" rtlCol="0">
              <a:spAutoFit/>
            </a:bodyPr>
            <a:lstStyle/>
            <a:p>
              <a:r>
                <a:rPr lang="en-US" dirty="0"/>
                <a:t>Victim</a:t>
              </a:r>
            </a:p>
          </p:txBody>
        </p:sp>
      </p:grpSp>
      <p:grpSp>
        <p:nvGrpSpPr>
          <p:cNvPr id="18" name="Group 17">
            <a:extLst>
              <a:ext uri="{FF2B5EF4-FFF2-40B4-BE49-F238E27FC236}">
                <a16:creationId xmlns:a16="http://schemas.microsoft.com/office/drawing/2014/main" id="{25823058-4ACA-915A-0E46-308CC1B12E41}"/>
              </a:ext>
            </a:extLst>
          </p:cNvPr>
          <p:cNvGrpSpPr/>
          <p:nvPr/>
        </p:nvGrpSpPr>
        <p:grpSpPr>
          <a:xfrm>
            <a:off x="2603500" y="1408890"/>
            <a:ext cx="1371600" cy="2105536"/>
            <a:chOff x="2603500" y="1510490"/>
            <a:chExt cx="1371600" cy="2105536"/>
          </a:xfrm>
        </p:grpSpPr>
        <p:pic>
          <p:nvPicPr>
            <p:cNvPr id="6" name="Graphic 5">
              <a:extLst>
                <a:ext uri="{FF2B5EF4-FFF2-40B4-BE49-F238E27FC236}">
                  <a16:creationId xmlns:a16="http://schemas.microsoft.com/office/drawing/2014/main" id="{9BEC7853-8355-FB38-BD0C-CD3E9C20DE0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2603500" y="1510490"/>
              <a:ext cx="1371600" cy="1440674"/>
            </a:xfrm>
            <a:prstGeom prst="rect">
              <a:avLst/>
            </a:prstGeom>
          </p:spPr>
        </p:pic>
        <p:sp>
          <p:nvSpPr>
            <p:cNvPr id="3" name="TextBox 2">
              <a:extLst>
                <a:ext uri="{FF2B5EF4-FFF2-40B4-BE49-F238E27FC236}">
                  <a16:creationId xmlns:a16="http://schemas.microsoft.com/office/drawing/2014/main" id="{6EDC55FB-470E-F91A-8140-C0248F10AB84}"/>
                </a:ext>
              </a:extLst>
            </p:cNvPr>
            <p:cNvSpPr txBox="1"/>
            <p:nvPr/>
          </p:nvSpPr>
          <p:spPr>
            <a:xfrm>
              <a:off x="2970943" y="2951164"/>
              <a:ext cx="636713" cy="369332"/>
            </a:xfrm>
            <a:prstGeom prst="rect">
              <a:avLst/>
            </a:prstGeom>
            <a:noFill/>
          </p:spPr>
          <p:txBody>
            <a:bodyPr wrap="none" rtlCol="0">
              <a:spAutoFit/>
            </a:bodyPr>
            <a:lstStyle/>
            <a:p>
              <a:r>
                <a:rPr lang="en-US" dirty="0"/>
                <a:t>Alice</a:t>
              </a:r>
            </a:p>
          </p:txBody>
        </p:sp>
        <p:sp>
          <p:nvSpPr>
            <p:cNvPr id="15" name="TextBox 14">
              <a:extLst>
                <a:ext uri="{FF2B5EF4-FFF2-40B4-BE49-F238E27FC236}">
                  <a16:creationId xmlns:a16="http://schemas.microsoft.com/office/drawing/2014/main" id="{1A61517E-D4D2-49F6-7B77-F97D56C225A3}"/>
                </a:ext>
              </a:extLst>
            </p:cNvPr>
            <p:cNvSpPr txBox="1"/>
            <p:nvPr/>
          </p:nvSpPr>
          <p:spPr>
            <a:xfrm>
              <a:off x="2820498" y="3246694"/>
              <a:ext cx="926023" cy="369332"/>
            </a:xfrm>
            <a:prstGeom prst="rect">
              <a:avLst/>
            </a:prstGeom>
            <a:noFill/>
          </p:spPr>
          <p:txBody>
            <a:bodyPr wrap="none" rtlCol="0">
              <a:spAutoFit/>
            </a:bodyPr>
            <a:lstStyle/>
            <a:p>
              <a:r>
                <a:rPr lang="en-US" dirty="0"/>
                <a:t>Rescuer</a:t>
              </a:r>
            </a:p>
          </p:txBody>
        </p:sp>
      </p:grpSp>
    </p:spTree>
    <p:extLst>
      <p:ext uri="{BB962C8B-B14F-4D97-AF65-F5344CB8AC3E}">
        <p14:creationId xmlns:p14="http://schemas.microsoft.com/office/powerpoint/2010/main" val="300771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132-36CD-9094-F656-D2F35116CDA5}"/>
              </a:ext>
            </a:extLst>
          </p:cNvPr>
          <p:cNvSpPr>
            <a:spLocks noGrp="1"/>
          </p:cNvSpPr>
          <p:nvPr>
            <p:ph type="title"/>
          </p:nvPr>
        </p:nvSpPr>
        <p:spPr/>
        <p:txBody>
          <a:bodyPr/>
          <a:lstStyle/>
          <a:p>
            <a:r>
              <a:rPr lang="en-US" dirty="0"/>
              <a:t>Software Development Team Scenario</a:t>
            </a:r>
          </a:p>
        </p:txBody>
      </p:sp>
      <p:sp>
        <p:nvSpPr>
          <p:cNvPr id="5" name="Isosceles Triangle 4">
            <a:extLst>
              <a:ext uri="{FF2B5EF4-FFF2-40B4-BE49-F238E27FC236}">
                <a16:creationId xmlns:a16="http://schemas.microsoft.com/office/drawing/2014/main" id="{A4E0CBF2-BD85-95EF-35E6-296A5A3E4387}"/>
              </a:ext>
            </a:extLst>
          </p:cNvPr>
          <p:cNvSpPr/>
          <p:nvPr/>
        </p:nvSpPr>
        <p:spPr>
          <a:xfrm rot="10800000">
            <a:off x="4381500" y="1985363"/>
            <a:ext cx="3429000" cy="2176073"/>
          </a:xfrm>
          <a:prstGeom prst="triangl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8243CF8-1418-0A27-9B67-477372D4B81F}"/>
              </a:ext>
            </a:extLst>
          </p:cNvPr>
          <p:cNvGrpSpPr/>
          <p:nvPr/>
        </p:nvGrpSpPr>
        <p:grpSpPr>
          <a:xfrm>
            <a:off x="8216900" y="1335088"/>
            <a:ext cx="1371600" cy="2086750"/>
            <a:chOff x="8216900" y="1436688"/>
            <a:chExt cx="1371600" cy="2086750"/>
          </a:xfrm>
        </p:grpSpPr>
        <p:pic>
          <p:nvPicPr>
            <p:cNvPr id="7" name="Graphic 6">
              <a:extLst>
                <a:ext uri="{FF2B5EF4-FFF2-40B4-BE49-F238E27FC236}">
                  <a16:creationId xmlns:a16="http://schemas.microsoft.com/office/drawing/2014/main" id="{269B966B-8CA2-2382-1EA3-54A51F2A97F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444" t="22778" r="24074" b="23149"/>
            <a:stretch/>
          </p:blipFill>
          <p:spPr>
            <a:xfrm>
              <a:off x="8216900" y="1436688"/>
              <a:ext cx="1371600" cy="1440674"/>
            </a:xfrm>
            <a:prstGeom prst="rect">
              <a:avLst/>
            </a:prstGeom>
          </p:spPr>
        </p:pic>
        <p:sp>
          <p:nvSpPr>
            <p:cNvPr id="9" name="TextBox 8">
              <a:extLst>
                <a:ext uri="{FF2B5EF4-FFF2-40B4-BE49-F238E27FC236}">
                  <a16:creationId xmlns:a16="http://schemas.microsoft.com/office/drawing/2014/main" id="{9C75253D-B624-597D-6144-F796C5CC4F9D}"/>
                </a:ext>
              </a:extLst>
            </p:cNvPr>
            <p:cNvSpPr txBox="1"/>
            <p:nvPr/>
          </p:nvSpPr>
          <p:spPr>
            <a:xfrm>
              <a:off x="8626021" y="2877362"/>
              <a:ext cx="553357" cy="369332"/>
            </a:xfrm>
            <a:prstGeom prst="rect">
              <a:avLst/>
            </a:prstGeom>
            <a:noFill/>
          </p:spPr>
          <p:txBody>
            <a:bodyPr wrap="none" rtlCol="0">
              <a:spAutoFit/>
            </a:bodyPr>
            <a:lstStyle/>
            <a:p>
              <a:r>
                <a:rPr lang="en-US" dirty="0"/>
                <a:t>Bob</a:t>
              </a:r>
            </a:p>
          </p:txBody>
        </p:sp>
        <p:sp>
          <p:nvSpPr>
            <p:cNvPr id="13" name="TextBox 12">
              <a:extLst>
                <a:ext uri="{FF2B5EF4-FFF2-40B4-BE49-F238E27FC236}">
                  <a16:creationId xmlns:a16="http://schemas.microsoft.com/office/drawing/2014/main" id="{797B88A2-4DBA-1D70-9825-3EAD4C94E44D}"/>
                </a:ext>
              </a:extLst>
            </p:cNvPr>
            <p:cNvSpPr txBox="1"/>
            <p:nvPr/>
          </p:nvSpPr>
          <p:spPr>
            <a:xfrm>
              <a:off x="8306831" y="3154106"/>
              <a:ext cx="1191736" cy="369332"/>
            </a:xfrm>
            <a:prstGeom prst="rect">
              <a:avLst/>
            </a:prstGeom>
            <a:noFill/>
          </p:spPr>
          <p:txBody>
            <a:bodyPr wrap="none" rtlCol="0">
              <a:spAutoFit/>
            </a:bodyPr>
            <a:lstStyle/>
            <a:p>
              <a:r>
                <a:rPr lang="en-US" dirty="0"/>
                <a:t>Persecutor</a:t>
              </a:r>
            </a:p>
          </p:txBody>
        </p:sp>
      </p:grpSp>
      <p:grpSp>
        <p:nvGrpSpPr>
          <p:cNvPr id="17" name="Group 16">
            <a:extLst>
              <a:ext uri="{FF2B5EF4-FFF2-40B4-BE49-F238E27FC236}">
                <a16:creationId xmlns:a16="http://schemas.microsoft.com/office/drawing/2014/main" id="{2CC254F6-966B-FA2C-0755-68CA173998F3}"/>
              </a:ext>
            </a:extLst>
          </p:cNvPr>
          <p:cNvGrpSpPr/>
          <p:nvPr/>
        </p:nvGrpSpPr>
        <p:grpSpPr>
          <a:xfrm>
            <a:off x="5410199" y="4461686"/>
            <a:ext cx="1371600" cy="2063442"/>
            <a:chOff x="5410199" y="4563286"/>
            <a:chExt cx="1371600" cy="2063442"/>
          </a:xfrm>
        </p:grpSpPr>
        <p:pic>
          <p:nvPicPr>
            <p:cNvPr id="8" name="Graphic 7">
              <a:extLst>
                <a:ext uri="{FF2B5EF4-FFF2-40B4-BE49-F238E27FC236}">
                  <a16:creationId xmlns:a16="http://schemas.microsoft.com/office/drawing/2014/main" id="{7A29D17F-AE81-32F0-0AC4-2B20C22CBC0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5410199" y="4563286"/>
              <a:ext cx="1371600" cy="1440674"/>
            </a:xfrm>
            <a:prstGeom prst="rect">
              <a:avLst/>
            </a:prstGeom>
          </p:spPr>
        </p:pic>
        <p:sp>
          <p:nvSpPr>
            <p:cNvPr id="4" name="TextBox 3">
              <a:extLst>
                <a:ext uri="{FF2B5EF4-FFF2-40B4-BE49-F238E27FC236}">
                  <a16:creationId xmlns:a16="http://schemas.microsoft.com/office/drawing/2014/main" id="{2B2CA694-925C-6D89-C000-C4267BB0B87B}"/>
                </a:ext>
              </a:extLst>
            </p:cNvPr>
            <p:cNvSpPr txBox="1"/>
            <p:nvPr/>
          </p:nvSpPr>
          <p:spPr>
            <a:xfrm>
              <a:off x="5777642" y="6003960"/>
              <a:ext cx="636713" cy="369332"/>
            </a:xfrm>
            <a:prstGeom prst="rect">
              <a:avLst/>
            </a:prstGeom>
            <a:noFill/>
          </p:spPr>
          <p:txBody>
            <a:bodyPr wrap="none" rtlCol="0">
              <a:spAutoFit/>
            </a:bodyPr>
            <a:lstStyle/>
            <a:p>
              <a:r>
                <a:rPr lang="en-US" dirty="0"/>
                <a:t>Alice</a:t>
              </a:r>
            </a:p>
          </p:txBody>
        </p:sp>
        <p:sp>
          <p:nvSpPr>
            <p:cNvPr id="14" name="TextBox 13">
              <a:extLst>
                <a:ext uri="{FF2B5EF4-FFF2-40B4-BE49-F238E27FC236}">
                  <a16:creationId xmlns:a16="http://schemas.microsoft.com/office/drawing/2014/main" id="{6663B72D-7BEA-284B-F841-C1494C7CD9AE}"/>
                </a:ext>
              </a:extLst>
            </p:cNvPr>
            <p:cNvSpPr txBox="1"/>
            <p:nvPr/>
          </p:nvSpPr>
          <p:spPr>
            <a:xfrm>
              <a:off x="5705506" y="6257396"/>
              <a:ext cx="780983" cy="369332"/>
            </a:xfrm>
            <a:prstGeom prst="rect">
              <a:avLst/>
            </a:prstGeom>
            <a:noFill/>
          </p:spPr>
          <p:txBody>
            <a:bodyPr wrap="none" rtlCol="0">
              <a:spAutoFit/>
            </a:bodyPr>
            <a:lstStyle/>
            <a:p>
              <a:r>
                <a:rPr lang="en-US" dirty="0"/>
                <a:t>Victim</a:t>
              </a:r>
            </a:p>
          </p:txBody>
        </p:sp>
      </p:grpSp>
      <p:grpSp>
        <p:nvGrpSpPr>
          <p:cNvPr id="18" name="Group 17">
            <a:extLst>
              <a:ext uri="{FF2B5EF4-FFF2-40B4-BE49-F238E27FC236}">
                <a16:creationId xmlns:a16="http://schemas.microsoft.com/office/drawing/2014/main" id="{25823058-4ACA-915A-0E46-308CC1B12E41}"/>
              </a:ext>
            </a:extLst>
          </p:cNvPr>
          <p:cNvGrpSpPr/>
          <p:nvPr/>
        </p:nvGrpSpPr>
        <p:grpSpPr>
          <a:xfrm>
            <a:off x="2603500" y="1408890"/>
            <a:ext cx="1371600" cy="2105536"/>
            <a:chOff x="2603500" y="1510490"/>
            <a:chExt cx="1371600" cy="2105536"/>
          </a:xfrm>
        </p:grpSpPr>
        <p:pic>
          <p:nvPicPr>
            <p:cNvPr id="6" name="Graphic 5">
              <a:extLst>
                <a:ext uri="{FF2B5EF4-FFF2-40B4-BE49-F238E27FC236}">
                  <a16:creationId xmlns:a16="http://schemas.microsoft.com/office/drawing/2014/main" id="{9BEC7853-8355-FB38-BD0C-CD3E9C20DE0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2603500" y="1510490"/>
              <a:ext cx="1371600" cy="1440674"/>
            </a:xfrm>
            <a:prstGeom prst="rect">
              <a:avLst/>
            </a:prstGeom>
          </p:spPr>
        </p:pic>
        <p:sp>
          <p:nvSpPr>
            <p:cNvPr id="3" name="TextBox 2">
              <a:extLst>
                <a:ext uri="{FF2B5EF4-FFF2-40B4-BE49-F238E27FC236}">
                  <a16:creationId xmlns:a16="http://schemas.microsoft.com/office/drawing/2014/main" id="{6EDC55FB-470E-F91A-8140-C0248F10AB84}"/>
                </a:ext>
              </a:extLst>
            </p:cNvPr>
            <p:cNvSpPr txBox="1"/>
            <p:nvPr/>
          </p:nvSpPr>
          <p:spPr>
            <a:xfrm>
              <a:off x="2970943" y="2951164"/>
              <a:ext cx="636713" cy="369332"/>
            </a:xfrm>
            <a:prstGeom prst="rect">
              <a:avLst/>
            </a:prstGeom>
            <a:noFill/>
          </p:spPr>
          <p:txBody>
            <a:bodyPr wrap="none" rtlCol="0">
              <a:spAutoFit/>
            </a:bodyPr>
            <a:lstStyle/>
            <a:p>
              <a:r>
                <a:rPr lang="en-US" dirty="0"/>
                <a:t>Alice</a:t>
              </a:r>
            </a:p>
          </p:txBody>
        </p:sp>
        <p:sp>
          <p:nvSpPr>
            <p:cNvPr id="15" name="TextBox 14">
              <a:extLst>
                <a:ext uri="{FF2B5EF4-FFF2-40B4-BE49-F238E27FC236}">
                  <a16:creationId xmlns:a16="http://schemas.microsoft.com/office/drawing/2014/main" id="{1A61517E-D4D2-49F6-7B77-F97D56C225A3}"/>
                </a:ext>
              </a:extLst>
            </p:cNvPr>
            <p:cNvSpPr txBox="1"/>
            <p:nvPr/>
          </p:nvSpPr>
          <p:spPr>
            <a:xfrm>
              <a:off x="2820498" y="3246694"/>
              <a:ext cx="926023" cy="369332"/>
            </a:xfrm>
            <a:prstGeom prst="rect">
              <a:avLst/>
            </a:prstGeom>
            <a:noFill/>
          </p:spPr>
          <p:txBody>
            <a:bodyPr wrap="none" rtlCol="0">
              <a:spAutoFit/>
            </a:bodyPr>
            <a:lstStyle/>
            <a:p>
              <a:r>
                <a:rPr lang="en-US" dirty="0"/>
                <a:t>Rescuer</a:t>
              </a:r>
            </a:p>
          </p:txBody>
        </p:sp>
      </p:grpSp>
      <p:pic>
        <p:nvPicPr>
          <p:cNvPr id="10" name="Graphic 9">
            <a:extLst>
              <a:ext uri="{FF2B5EF4-FFF2-40B4-BE49-F238E27FC236}">
                <a16:creationId xmlns:a16="http://schemas.microsoft.com/office/drawing/2014/main" id="{9469B4BE-4832-A854-794B-4B19A49ADCE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4444" t="22778" r="24074" b="23149"/>
          <a:stretch/>
        </p:blipFill>
        <p:spPr>
          <a:xfrm>
            <a:off x="375188" y="4209365"/>
            <a:ext cx="926023" cy="972658"/>
          </a:xfrm>
          <a:prstGeom prst="rect">
            <a:avLst/>
          </a:prstGeom>
        </p:spPr>
      </p:pic>
      <p:pic>
        <p:nvPicPr>
          <p:cNvPr id="19" name="Graphic 18">
            <a:extLst>
              <a:ext uri="{FF2B5EF4-FFF2-40B4-BE49-F238E27FC236}">
                <a16:creationId xmlns:a16="http://schemas.microsoft.com/office/drawing/2014/main" id="{AC9D41BC-C1AF-3C86-053A-EEB68C7AEFF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4444" t="22778" r="24074" b="23149"/>
          <a:stretch/>
        </p:blipFill>
        <p:spPr>
          <a:xfrm>
            <a:off x="1400982" y="4209365"/>
            <a:ext cx="926023" cy="972658"/>
          </a:xfrm>
          <a:prstGeom prst="rect">
            <a:avLst/>
          </a:prstGeom>
        </p:spPr>
      </p:pic>
      <p:pic>
        <p:nvPicPr>
          <p:cNvPr id="20" name="Graphic 19">
            <a:extLst>
              <a:ext uri="{FF2B5EF4-FFF2-40B4-BE49-F238E27FC236}">
                <a16:creationId xmlns:a16="http://schemas.microsoft.com/office/drawing/2014/main" id="{8A815261-CAD5-4512-6BB1-B1AD2CD37E38}"/>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4444" t="22778" r="24074" b="23149"/>
          <a:stretch/>
        </p:blipFill>
        <p:spPr>
          <a:xfrm>
            <a:off x="2426776" y="4209365"/>
            <a:ext cx="926023" cy="972658"/>
          </a:xfrm>
          <a:prstGeom prst="rect">
            <a:avLst/>
          </a:prstGeom>
        </p:spPr>
      </p:pic>
      <p:pic>
        <p:nvPicPr>
          <p:cNvPr id="21" name="Graphic 20">
            <a:extLst>
              <a:ext uri="{FF2B5EF4-FFF2-40B4-BE49-F238E27FC236}">
                <a16:creationId xmlns:a16="http://schemas.microsoft.com/office/drawing/2014/main" id="{FB72C14D-F412-4D0C-03B0-23E3B1AAE5C2}"/>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4444" t="22778" r="24074" b="23149"/>
          <a:stretch/>
        </p:blipFill>
        <p:spPr>
          <a:xfrm>
            <a:off x="937970" y="5416031"/>
            <a:ext cx="926023" cy="972658"/>
          </a:xfrm>
          <a:prstGeom prst="rect">
            <a:avLst/>
          </a:prstGeom>
        </p:spPr>
      </p:pic>
      <p:pic>
        <p:nvPicPr>
          <p:cNvPr id="22" name="Graphic 21">
            <a:extLst>
              <a:ext uri="{FF2B5EF4-FFF2-40B4-BE49-F238E27FC236}">
                <a16:creationId xmlns:a16="http://schemas.microsoft.com/office/drawing/2014/main" id="{43C81B9C-8026-576A-01FB-20842FF36C2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4444" t="22778" r="24074" b="23149"/>
          <a:stretch/>
        </p:blipFill>
        <p:spPr>
          <a:xfrm>
            <a:off x="2027315" y="5416031"/>
            <a:ext cx="926023" cy="972658"/>
          </a:xfrm>
          <a:prstGeom prst="rect">
            <a:avLst/>
          </a:prstGeom>
        </p:spPr>
      </p:pic>
    </p:spTree>
    <p:extLst>
      <p:ext uri="{BB962C8B-B14F-4D97-AF65-F5344CB8AC3E}">
        <p14:creationId xmlns:p14="http://schemas.microsoft.com/office/powerpoint/2010/main" val="9745544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EA5F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rgbClr val="F2EEF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Everyone is different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2151668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8D457A"/>
                </a:solidFill>
              </a:rPr>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3A4E62"/>
                </a:solidFill>
              </a:rPr>
              <a:t>chadgreen@chadgreen.com</a:t>
            </a:r>
          </a:p>
          <a:p>
            <a:pPr marL="0" indent="0">
              <a:buFont typeface="Arial" panose="020B0604020202020204" pitchFamily="34" charset="0"/>
              <a:buNone/>
            </a:pPr>
            <a:r>
              <a:rPr lang="en-US" sz="4000" dirty="0">
                <a:solidFill>
                  <a:srgbClr val="3A4E62"/>
                </a:solidFill>
              </a:rPr>
              <a:t>TaleLearnCode</a:t>
            </a:r>
          </a:p>
          <a:p>
            <a:pPr marL="0" indent="0">
              <a:buFont typeface="Arial" panose="020B0604020202020204" pitchFamily="34" charset="0"/>
              <a:buNone/>
            </a:pPr>
            <a:r>
              <a:rPr lang="en-US" sz="4000" dirty="0">
                <a:solidFill>
                  <a:srgbClr val="3A4E62"/>
                </a:solidFill>
              </a:rPr>
              <a:t>ChadGreen.com</a:t>
            </a:r>
          </a:p>
          <a:p>
            <a:pPr marL="0" indent="0">
              <a:buFont typeface="Arial" panose="020B0604020202020204" pitchFamily="34" charset="0"/>
              <a:buNone/>
            </a:pPr>
            <a:r>
              <a:rPr lang="en-US" sz="4000" dirty="0" err="1">
                <a:solidFill>
                  <a:srgbClr val="3A4E62"/>
                </a:solidFill>
              </a:rPr>
              <a:t>ChadGreen</a:t>
            </a:r>
            <a:r>
              <a:rPr lang="en-US" sz="4000" dirty="0">
                <a:solidFill>
                  <a:srgbClr val="3A4E62"/>
                </a:solidFill>
              </a:rPr>
              <a:t> &amp; TaleLearnCode</a:t>
            </a:r>
          </a:p>
          <a:p>
            <a:pPr marL="0" indent="0">
              <a:buFont typeface="Arial" panose="020B0604020202020204" pitchFamily="34" charset="0"/>
              <a:buNone/>
            </a:pPr>
            <a:r>
              <a:rPr lang="en-US" sz="4000" dirty="0" err="1">
                <a:solidFill>
                  <a:srgbClr val="3A4E62"/>
                </a:solidFill>
              </a:rPr>
              <a:t>ChadwickEGreen</a:t>
            </a:r>
            <a:endParaRPr lang="en-US" sz="4000" dirty="0">
              <a:solidFill>
                <a:srgbClr val="3A4E62"/>
              </a:solidFill>
            </a:endParaRPr>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24755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3" name="Picture 12">
            <a:extLst>
              <a:ext uri="{FF2B5EF4-FFF2-40B4-BE49-F238E27FC236}">
                <a16:creationId xmlns:a16="http://schemas.microsoft.com/office/drawing/2014/main" id="{613A7B19-D021-EC42-4814-6364FCD51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128" y="1452715"/>
            <a:ext cx="8131744" cy="4870025"/>
          </a:xfrm>
          <a:prstGeom prst="rect">
            <a:avLst/>
          </a:prstGeom>
        </p:spPr>
      </p:pic>
    </p:spTree>
    <p:extLst>
      <p:ext uri="{BB962C8B-B14F-4D97-AF65-F5344CB8AC3E}">
        <p14:creationId xmlns:p14="http://schemas.microsoft.com/office/powerpoint/2010/main" val="166014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8D457A"/>
                </a:solidFill>
              </a:rPr>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3A4E62"/>
                </a:solidFill>
              </a:rPr>
              <a:t>chadgreen@chadgreen.com</a:t>
            </a:r>
          </a:p>
          <a:p>
            <a:pPr marL="0" indent="0">
              <a:buFont typeface="Arial" panose="020B0604020202020204" pitchFamily="34" charset="0"/>
              <a:buNone/>
            </a:pPr>
            <a:r>
              <a:rPr lang="en-US" sz="4000" dirty="0">
                <a:solidFill>
                  <a:srgbClr val="3A4E62"/>
                </a:solidFill>
              </a:rPr>
              <a:t>TaleLearnCode</a:t>
            </a:r>
          </a:p>
          <a:p>
            <a:pPr marL="0" indent="0">
              <a:buFont typeface="Arial" panose="020B0604020202020204" pitchFamily="34" charset="0"/>
              <a:buNone/>
            </a:pPr>
            <a:r>
              <a:rPr lang="en-US" sz="4000" dirty="0">
                <a:solidFill>
                  <a:srgbClr val="3A4E62"/>
                </a:solidFill>
              </a:rPr>
              <a:t>ChadGreen.com</a:t>
            </a:r>
          </a:p>
          <a:p>
            <a:pPr marL="0" indent="0">
              <a:buFont typeface="Arial" panose="020B0604020202020204" pitchFamily="34" charset="0"/>
              <a:buNone/>
            </a:pPr>
            <a:r>
              <a:rPr lang="en-US" sz="4000" dirty="0" err="1">
                <a:solidFill>
                  <a:srgbClr val="3A4E62"/>
                </a:solidFill>
              </a:rPr>
              <a:t>ChadGreen</a:t>
            </a:r>
            <a:r>
              <a:rPr lang="en-US" sz="4000" dirty="0">
                <a:solidFill>
                  <a:srgbClr val="3A4E62"/>
                </a:solidFill>
              </a:rPr>
              <a:t> &amp; TaleLearnCode</a:t>
            </a:r>
          </a:p>
          <a:p>
            <a:pPr marL="0" indent="0">
              <a:buFont typeface="Arial" panose="020B0604020202020204" pitchFamily="34" charset="0"/>
              <a:buNone/>
            </a:pPr>
            <a:r>
              <a:rPr lang="en-US" sz="4000" dirty="0" err="1">
                <a:solidFill>
                  <a:srgbClr val="3A4E62"/>
                </a:solidFill>
              </a:rPr>
              <a:t>ChadwickEGreen</a:t>
            </a:r>
            <a:endParaRPr lang="en-US" sz="4000" dirty="0">
              <a:solidFill>
                <a:srgbClr val="3A4E62"/>
              </a:solidFill>
            </a:endParaRPr>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1" name="Picture 10">
            <a:extLst>
              <a:ext uri="{FF2B5EF4-FFF2-40B4-BE49-F238E27FC236}">
                <a16:creationId xmlns:a16="http://schemas.microsoft.com/office/drawing/2014/main" id="{8BFDA46B-BFC0-6589-AB2A-4DEF12B780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24" y="5275776"/>
            <a:ext cx="2289053" cy="923546"/>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t>Peace is not the absence of conflict,</a:t>
                </a:r>
                <a:r>
                  <a:rPr lang="en-US" sz="4400" dirty="0">
                    <a:solidFill>
                      <a:schemeClr val="bg1"/>
                    </a:solidFill>
                  </a:rPr>
                  <a:t> </a:t>
                </a:r>
                <a:r>
                  <a:rPr lang="en-US" sz="4400" dirty="0">
                    <a:solidFill>
                      <a:srgbClr val="EA5F2A"/>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BFBF-2650-AEEC-A763-969F46656E1A}"/>
              </a:ext>
            </a:extLst>
          </p:cNvPr>
          <p:cNvSpPr>
            <a:spLocks noGrp="1"/>
          </p:cNvSpPr>
          <p:nvPr>
            <p:ph type="title"/>
          </p:nvPr>
        </p:nvSpPr>
        <p:spPr/>
        <p:txBody>
          <a:bodyPr/>
          <a:lstStyle/>
          <a:p>
            <a:r>
              <a:rPr lang="en-US" dirty="0"/>
              <a:t>Collaboration</a:t>
            </a:r>
          </a:p>
        </p:txBody>
      </p:sp>
      <p:pic>
        <p:nvPicPr>
          <p:cNvPr id="5" name="Content Placeholder 4">
            <a:extLst>
              <a:ext uri="{FF2B5EF4-FFF2-40B4-BE49-F238E27FC236}">
                <a16:creationId xmlns:a16="http://schemas.microsoft.com/office/drawing/2014/main" id="{9893E43E-55A7-2C74-273C-24B59AC5A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p:pic>
      <p:sp>
        <p:nvSpPr>
          <p:cNvPr id="7" name="TextBox 6">
            <a:extLst>
              <a:ext uri="{FF2B5EF4-FFF2-40B4-BE49-F238E27FC236}">
                <a16:creationId xmlns:a16="http://schemas.microsoft.com/office/drawing/2014/main" id="{98A594BE-45E1-B5BC-F669-06B9CA540B5B}"/>
              </a:ext>
            </a:extLst>
          </p:cNvPr>
          <p:cNvSpPr txBox="1"/>
          <p:nvPr/>
        </p:nvSpPr>
        <p:spPr>
          <a:xfrm>
            <a:off x="6333893" y="4053305"/>
            <a:ext cx="5019907" cy="2123658"/>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Problem Solving</a:t>
            </a:r>
          </a:p>
          <a:p>
            <a:pPr algn="r"/>
            <a:r>
              <a:rPr lang="en-US" sz="4400" dirty="0">
                <a:latin typeface="Kamerik205 8" panose="020B0803030600020004" pitchFamily="34" charset="0"/>
                <a:ea typeface="+mj-ea"/>
                <a:cs typeface="+mj-cs"/>
              </a:rPr>
              <a:t>Confronting</a:t>
            </a:r>
          </a:p>
          <a:p>
            <a:pPr algn="r"/>
            <a:r>
              <a:rPr lang="en-US" sz="4400" dirty="0">
                <a:latin typeface="Kamerik205 8" panose="020B0803030600020004" pitchFamily="34" charset="0"/>
                <a:ea typeface="+mj-ea"/>
                <a:cs typeface="+mj-cs"/>
              </a:rPr>
              <a:t>Integrating</a:t>
            </a:r>
          </a:p>
        </p:txBody>
      </p:sp>
    </p:spTree>
    <p:extLst>
      <p:ext uri="{BB962C8B-B14F-4D97-AF65-F5344CB8AC3E}">
        <p14:creationId xmlns:p14="http://schemas.microsoft.com/office/powerpoint/2010/main" val="2678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right)">
                                      <p:cBhvr>
                                        <p:cTn id="11" dur="500"/>
                                        <p:tgtEl>
                                          <p:spTgt spid="7">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right)">
                                      <p:cBhvr>
                                        <p:cTn id="15" dur="500"/>
                                        <p:tgtEl>
                                          <p:spTgt spid="7">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right)">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b="1" dirty="0">
                <a:solidFill>
                  <a:srgbClr val="EA5F2A"/>
                </a:solidFill>
              </a:rPr>
              <a:t>Multiple viewpoints and insights from different perspectives</a:t>
            </a:r>
          </a:p>
        </p:txBody>
      </p:sp>
    </p:spTree>
    <p:extLst>
      <p:ext uri="{BB962C8B-B14F-4D97-AF65-F5344CB8AC3E}">
        <p14:creationId xmlns:p14="http://schemas.microsoft.com/office/powerpoint/2010/main" val="1240460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b="1" dirty="0">
                <a:solidFill>
                  <a:srgbClr val="EA5F2A"/>
                </a:solidFill>
              </a:rPr>
              <a:t>Rational problem solving</a:t>
            </a:r>
          </a:p>
        </p:txBody>
      </p:sp>
    </p:spTree>
    <p:extLst>
      <p:ext uri="{BB962C8B-B14F-4D97-AF65-F5344CB8AC3E}">
        <p14:creationId xmlns:p14="http://schemas.microsoft.com/office/powerpoint/2010/main" val="1006525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b="1" dirty="0">
                <a:solidFill>
                  <a:srgbClr val="EA5F2A"/>
                </a:solidFill>
              </a:rPr>
              <a:t>Focusing on the issues</a:t>
            </a:r>
          </a:p>
        </p:txBody>
      </p:sp>
    </p:spTree>
    <p:extLst>
      <p:ext uri="{BB962C8B-B14F-4D97-AF65-F5344CB8AC3E}">
        <p14:creationId xmlns:p14="http://schemas.microsoft.com/office/powerpoint/2010/main" val="532999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dirty="0"/>
              <a:t>Focusing on the issues</a:t>
            </a:r>
          </a:p>
          <a:p>
            <a:pPr marL="285750" indent="-285750">
              <a:buFont typeface="Arial" panose="020B0604020202020204" pitchFamily="34" charset="0"/>
              <a:buChar char="•"/>
            </a:pPr>
            <a:r>
              <a:rPr lang="en-US" sz="2800" b="1" dirty="0">
                <a:solidFill>
                  <a:srgbClr val="EA5F2A"/>
                </a:solidFill>
              </a:rPr>
              <a:t>Looking at alternative approaches</a:t>
            </a:r>
          </a:p>
        </p:txBody>
      </p:sp>
    </p:spTree>
    <p:extLst>
      <p:ext uri="{BB962C8B-B14F-4D97-AF65-F5344CB8AC3E}">
        <p14:creationId xmlns:p14="http://schemas.microsoft.com/office/powerpoint/2010/main" val="381723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dirty="0"/>
              <a:t>Focusing on the issues</a:t>
            </a:r>
          </a:p>
          <a:p>
            <a:pPr marL="285750" indent="-285750">
              <a:buFont typeface="Arial" panose="020B0604020202020204" pitchFamily="34" charset="0"/>
              <a:buChar char="•"/>
            </a:pPr>
            <a:r>
              <a:rPr lang="en-US" sz="2800" dirty="0"/>
              <a:t>Looking at alternative approaches</a:t>
            </a:r>
          </a:p>
          <a:p>
            <a:pPr marL="285750" indent="-285750">
              <a:buFont typeface="Arial" panose="020B0604020202020204" pitchFamily="34" charset="0"/>
              <a:buChar char="•"/>
            </a:pPr>
            <a:r>
              <a:rPr lang="en-US" sz="2700" b="1" dirty="0">
                <a:solidFill>
                  <a:srgbClr val="EA5F2A"/>
                </a:solidFill>
              </a:rPr>
              <a:t>Selecting best alternative</a:t>
            </a:r>
          </a:p>
        </p:txBody>
      </p:sp>
    </p:spTree>
    <p:extLst>
      <p:ext uri="{BB962C8B-B14F-4D97-AF65-F5344CB8AC3E}">
        <p14:creationId xmlns:p14="http://schemas.microsoft.com/office/powerpoint/2010/main" val="3336836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dirty="0"/>
              <a:t>Focusing on the issues</a:t>
            </a:r>
          </a:p>
          <a:p>
            <a:pPr marL="285750" indent="-285750">
              <a:buFont typeface="Arial" panose="020B0604020202020204" pitchFamily="34" charset="0"/>
              <a:buChar char="•"/>
            </a:pPr>
            <a:r>
              <a:rPr lang="en-US" sz="2800" dirty="0"/>
              <a:t>Looking at alternative approaches</a:t>
            </a:r>
          </a:p>
          <a:p>
            <a:pPr marL="285750" indent="-285750">
              <a:buFont typeface="Arial" panose="020B0604020202020204" pitchFamily="34" charset="0"/>
              <a:buChar char="•"/>
            </a:pPr>
            <a:r>
              <a:rPr lang="en-US" sz="2800" dirty="0"/>
              <a:t>Selecting best alternative</a:t>
            </a:r>
          </a:p>
        </p:txBody>
      </p:sp>
      <p:sp>
        <p:nvSpPr>
          <p:cNvPr id="3" name="Rectangle 2">
            <a:extLst>
              <a:ext uri="{FF2B5EF4-FFF2-40B4-BE49-F238E27FC236}">
                <a16:creationId xmlns:a16="http://schemas.microsoft.com/office/drawing/2014/main" id="{FBA5BD88-775B-F09F-BDDA-D71EAE948B32}"/>
              </a:ext>
            </a:extLst>
          </p:cNvPr>
          <p:cNvSpPr/>
          <p:nvPr/>
        </p:nvSpPr>
        <p:spPr>
          <a:xfrm>
            <a:off x="836612" y="433427"/>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409733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b="1" dirty="0">
                <a:solidFill>
                  <a:srgbClr val="EA5F2A"/>
                </a:solidFill>
              </a:rPr>
              <a:t>Consensus and commitment is important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87295674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8D457A"/>
                </a:solidFill>
              </a:rPr>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pic>
        <p:nvPicPr>
          <p:cNvPr id="1026" name="Picture 2" descr="Glennis Solutions logo">
            <a:extLst>
              <a:ext uri="{FF2B5EF4-FFF2-40B4-BE49-F238E27FC236}">
                <a16:creationId xmlns:a16="http://schemas.microsoft.com/office/drawing/2014/main" id="{A268BA33-45D2-B5ED-BD8D-6F9687458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8" y="126702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holarRx logo">
            <a:extLst>
              <a:ext uri="{FF2B5EF4-FFF2-40B4-BE49-F238E27FC236}">
                <a16:creationId xmlns:a16="http://schemas.microsoft.com/office/drawing/2014/main" id="{F9C19261-CA84-C38F-F33E-44E9779D97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6972"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gressiveHealth logo">
            <a:extLst>
              <a:ext uri="{FF2B5EF4-FFF2-40B4-BE49-F238E27FC236}">
                <a16:creationId xmlns:a16="http://schemas.microsoft.com/office/drawing/2014/main" id="{AB0CD0FF-0663-D041-1B95-E2D30A723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077"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wlett Packard Enterprise logo">
            <a:extLst>
              <a:ext uri="{FF2B5EF4-FFF2-40B4-BE49-F238E27FC236}">
                <a16:creationId xmlns:a16="http://schemas.microsoft.com/office/drawing/2014/main" id="{A1915AFD-0BC8-D66C-4587-7DE7D1E153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7182"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ored Value Solutions (SVS) logo">
            <a:extLst>
              <a:ext uri="{FF2B5EF4-FFF2-40B4-BE49-F238E27FC236}">
                <a16:creationId xmlns:a16="http://schemas.microsoft.com/office/drawing/2014/main" id="{D9F6668B-DD0D-CEE8-B7C2-A50304070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2287"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Kelly logo">
            <a:extLst>
              <a:ext uri="{FF2B5EF4-FFF2-40B4-BE49-F238E27FC236}">
                <a16:creationId xmlns:a16="http://schemas.microsoft.com/office/drawing/2014/main" id="{9BD094F1-2416-08FB-F2E7-F5DB7C6F31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1553"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rine Corps Recruiting logo">
            <a:extLst>
              <a:ext uri="{FF2B5EF4-FFF2-40B4-BE49-F238E27FC236}">
                <a16:creationId xmlns:a16="http://schemas.microsoft.com/office/drawing/2014/main" id="{C5681B9C-FD4A-7C4A-24C3-CD0B692E17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0819"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de PaLOUsa">
            <a:extLst>
              <a:ext uri="{FF2B5EF4-FFF2-40B4-BE49-F238E27FC236}">
                <a16:creationId xmlns:a16="http://schemas.microsoft.com/office/drawing/2014/main" id="{42929471-2DAD-ECF1-1986-8E068D15D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4690" y="127097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6C3F301-AAB3-BB5A-89A4-E436B7F5CC05}"/>
              </a:ext>
            </a:extLst>
          </p:cNvPr>
          <p:cNvSpPr txBox="1">
            <a:spLocks/>
          </p:cNvSpPr>
          <p:nvPr/>
        </p:nvSpPr>
        <p:spPr>
          <a:xfrm>
            <a:off x="278362" y="2463799"/>
            <a:ext cx="8014738" cy="3713163"/>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Architecture Director</a:t>
            </a:r>
          </a:p>
          <a:p>
            <a:r>
              <a:rPr lang="en-US" dirty="0"/>
              <a:t>President / Conference Chair</a:t>
            </a:r>
          </a:p>
          <a:p>
            <a:r>
              <a:rPr lang="en-US" dirty="0"/>
              <a:t>Director of Software Development</a:t>
            </a:r>
          </a:p>
          <a:p>
            <a:r>
              <a:rPr lang="en-US" dirty="0"/>
              <a:t>Data &amp; Solutions Architect</a:t>
            </a:r>
          </a:p>
          <a:p>
            <a:r>
              <a:rPr lang="en-US" dirty="0"/>
              <a:t>Service Delivery Manager</a:t>
            </a:r>
          </a:p>
          <a:p>
            <a:r>
              <a:rPr lang="en-US" dirty="0"/>
              <a:t>Project Manager</a:t>
            </a:r>
          </a:p>
          <a:p>
            <a:r>
              <a:rPr lang="en-US" dirty="0"/>
              <a:t>Technical Lead</a:t>
            </a:r>
          </a:p>
          <a:p>
            <a:r>
              <a:rPr lang="en-US" dirty="0"/>
              <a:t>Consultant</a:t>
            </a:r>
          </a:p>
          <a:p>
            <a:r>
              <a:rPr lang="en-US" dirty="0"/>
              <a:t>Programmer/Analyst</a:t>
            </a:r>
          </a:p>
          <a:p>
            <a:r>
              <a:rPr lang="en-US" dirty="0"/>
              <a:t>Programmer</a:t>
            </a:r>
          </a:p>
          <a:p>
            <a:r>
              <a:rPr lang="en-US" dirty="0"/>
              <a:t>Aircraft Maintenance Administration Specialist</a:t>
            </a:r>
          </a:p>
        </p:txBody>
      </p:sp>
    </p:spTree>
    <p:extLst>
      <p:ext uri="{BB962C8B-B14F-4D97-AF65-F5344CB8AC3E}">
        <p14:creationId xmlns:p14="http://schemas.microsoft.com/office/powerpoint/2010/main" val="83110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3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03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
                                            <p:txEl>
                                              <p:pRg st="9" end="9"/>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0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b="1" dirty="0">
                <a:solidFill>
                  <a:srgbClr val="EA5F2A"/>
                </a:solidFill>
              </a:rPr>
              <a:t>Collaborative environment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31010908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dirty="0"/>
              <a:t>Collaborative environment</a:t>
            </a:r>
          </a:p>
          <a:p>
            <a:r>
              <a:rPr lang="en-US" b="1" dirty="0">
                <a:solidFill>
                  <a:srgbClr val="EA5F2A"/>
                </a:solidFill>
              </a:rPr>
              <a:t>Address interest of multiple stakeholders</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1872033908"/>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dirty="0"/>
              <a:t>Collaborative environment</a:t>
            </a:r>
          </a:p>
          <a:p>
            <a:r>
              <a:rPr lang="en-US" dirty="0"/>
              <a:t>Address interest of multiple stakeholders</a:t>
            </a:r>
          </a:p>
          <a:p>
            <a:r>
              <a:rPr lang="en-US" b="1" dirty="0">
                <a:solidFill>
                  <a:srgbClr val="EA5F2A"/>
                </a:solidFill>
              </a:rPr>
              <a:t>High level of trust is present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37730215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b="1" dirty="0">
                <a:solidFill>
                  <a:srgbClr val="EA5F2A"/>
                </a:solidFill>
              </a:rPr>
              <a:t>Long-term relationship is important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2848335545"/>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normAutofit fontScale="925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b="1" dirty="0">
                <a:solidFill>
                  <a:srgbClr val="EA5F2A"/>
                </a:solidFill>
              </a:rPr>
              <a:t>Work through hard feelings, animosity, etc.</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48906630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normAutofit fontScale="92500" lnSpcReduction="200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dirty="0"/>
              <a:t>Work through hard feelings, animosity, etc.</a:t>
            </a:r>
          </a:p>
          <a:p>
            <a:r>
              <a:rPr lang="en-US" b="1" dirty="0">
                <a:solidFill>
                  <a:srgbClr val="EA5F2A"/>
                </a:solidFill>
              </a:rPr>
              <a:t>Do not want full responsibility</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403999486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b="1" dirty="0">
                <a:solidFill>
                  <a:srgbClr val="EA5F2A"/>
                </a:solidFill>
              </a:rPr>
              <a:t>Solves the actual problem</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475681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b="1" dirty="0">
                <a:solidFill>
                  <a:srgbClr val="EA5F2A"/>
                </a:solidFill>
              </a:rPr>
              <a:t>Win-Win outcome</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2583955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dirty="0"/>
              <a:t>Win-Win outcome</a:t>
            </a:r>
          </a:p>
          <a:p>
            <a:r>
              <a:rPr lang="en-US" b="1" dirty="0">
                <a:solidFill>
                  <a:srgbClr val="EA5F2A"/>
                </a:solidFill>
              </a:rPr>
              <a:t>Reinforces mutual trust and respect</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2210961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dirty="0"/>
              <a:t>Win-Win outcome</a:t>
            </a:r>
          </a:p>
          <a:p>
            <a:r>
              <a:rPr lang="en-US" dirty="0"/>
              <a:t>Reinforces mutual trust and respect</a:t>
            </a:r>
          </a:p>
          <a:p>
            <a:r>
              <a:rPr lang="en-US" b="1" dirty="0">
                <a:solidFill>
                  <a:srgbClr val="EA5F2A"/>
                </a:solidFill>
              </a:rPr>
              <a:t>Foundation for effective collaboration</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94379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A9A9-EDF6-EB31-712D-54858A626A7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0CA78CD-BFD6-33A4-9AAE-A50AB2491F23}"/>
              </a:ext>
            </a:extLst>
          </p:cNvPr>
          <p:cNvSpPr>
            <a:spLocks noGrp="1"/>
          </p:cNvSpPr>
          <p:nvPr>
            <p:ph idx="1"/>
          </p:nvPr>
        </p:nvSpPr>
        <p:spPr/>
        <p:txBody>
          <a:bodyPr/>
          <a:lstStyle/>
          <a:p>
            <a:r>
              <a:rPr lang="en-US" dirty="0"/>
              <a:t>What is Conflict and Conflict Resolution</a:t>
            </a:r>
          </a:p>
          <a:p>
            <a:r>
              <a:rPr lang="en-US" dirty="0"/>
              <a:t>Common Approaches to Conflict Resolution</a:t>
            </a:r>
          </a:p>
          <a:p>
            <a:r>
              <a:rPr lang="en-US" dirty="0"/>
              <a:t>Understanding Group Dynamics</a:t>
            </a:r>
          </a:p>
          <a:p>
            <a:r>
              <a:rPr lang="en-US" dirty="0"/>
              <a:t>Tips for Managing Conflict</a:t>
            </a:r>
          </a:p>
        </p:txBody>
      </p:sp>
    </p:spTree>
    <p:extLst>
      <p:ext uri="{BB962C8B-B14F-4D97-AF65-F5344CB8AC3E}">
        <p14:creationId xmlns:p14="http://schemas.microsoft.com/office/powerpoint/2010/main" val="281086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b="1" dirty="0">
                <a:solidFill>
                  <a:srgbClr val="EA5F2A"/>
                </a:solidFill>
              </a:rPr>
              <a:t>Shared responsibility</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149967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lnSpcReduction="1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b="1" dirty="0">
                <a:solidFill>
                  <a:srgbClr val="EA5F2A"/>
                </a:solidFill>
              </a:rPr>
              <a:t>Earn the reputation of good negotiator</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lnSpcReduction="10000"/>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1124425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fontScale="92500" lnSpcReduction="2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dirty="0"/>
              <a:t>Earn the reputation of good negotiator</a:t>
            </a:r>
          </a:p>
          <a:p>
            <a:r>
              <a:rPr lang="en-US" b="1" dirty="0">
                <a:solidFill>
                  <a:srgbClr val="EA5F2A"/>
                </a:solidFill>
              </a:rPr>
              <a:t>Outcome is less stressful</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fontScale="92500" lnSpcReduction="20000"/>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418805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b="1" dirty="0">
                <a:solidFill>
                  <a:srgbClr val="EA5F2A"/>
                </a:solidFill>
              </a:rPr>
              <a:t>Requires commitment from all parties</a:t>
            </a:r>
          </a:p>
        </p:txBody>
      </p:sp>
    </p:spTree>
    <p:extLst>
      <p:ext uri="{BB962C8B-B14F-4D97-AF65-F5344CB8AC3E}">
        <p14:creationId xmlns:p14="http://schemas.microsoft.com/office/powerpoint/2010/main" val="1846383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dirty="0"/>
              <a:t>Requires commitment from all parties</a:t>
            </a:r>
          </a:p>
          <a:p>
            <a:r>
              <a:rPr lang="en-US" b="1" dirty="0">
                <a:solidFill>
                  <a:srgbClr val="EA5F2A"/>
                </a:solidFill>
              </a:rPr>
              <a:t>May require more effort and time</a:t>
            </a:r>
          </a:p>
        </p:txBody>
      </p:sp>
    </p:spTree>
    <p:extLst>
      <p:ext uri="{BB962C8B-B14F-4D97-AF65-F5344CB8AC3E}">
        <p14:creationId xmlns:p14="http://schemas.microsoft.com/office/powerpoint/2010/main" val="3717618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b="1" dirty="0">
                <a:solidFill>
                  <a:srgbClr val="EA5F2A"/>
                </a:solidFill>
              </a:rPr>
              <a:t>Not practical when timing is critical</a:t>
            </a:r>
          </a:p>
        </p:txBody>
      </p:sp>
    </p:spTree>
    <p:extLst>
      <p:ext uri="{BB962C8B-B14F-4D97-AF65-F5344CB8AC3E}">
        <p14:creationId xmlns:p14="http://schemas.microsoft.com/office/powerpoint/2010/main" val="2055565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dirty="0"/>
              <a:t>Not practical when timing is critical</a:t>
            </a:r>
          </a:p>
          <a:p>
            <a:r>
              <a:rPr lang="en-US" b="1" dirty="0">
                <a:solidFill>
                  <a:srgbClr val="EA5F2A"/>
                </a:solidFill>
              </a:rPr>
              <a:t>Must continue collaborative efforts</a:t>
            </a:r>
          </a:p>
        </p:txBody>
      </p:sp>
    </p:spTree>
    <p:extLst>
      <p:ext uri="{BB962C8B-B14F-4D97-AF65-F5344CB8AC3E}">
        <p14:creationId xmlns:p14="http://schemas.microsoft.com/office/powerpoint/2010/main" val="2856163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BFBF-2650-AEEC-A763-969F46656E1A}"/>
              </a:ext>
            </a:extLst>
          </p:cNvPr>
          <p:cNvSpPr>
            <a:spLocks noGrp="1"/>
          </p:cNvSpPr>
          <p:nvPr>
            <p:ph type="title"/>
          </p:nvPr>
        </p:nvSpPr>
        <p:spPr/>
        <p:txBody>
          <a:bodyPr/>
          <a:lstStyle/>
          <a:p>
            <a:r>
              <a:rPr lang="en-US" dirty="0"/>
              <a:t>Compromise</a:t>
            </a:r>
          </a:p>
        </p:txBody>
      </p:sp>
      <p:pic>
        <p:nvPicPr>
          <p:cNvPr id="5" name="Content Placeholder 4">
            <a:extLst>
              <a:ext uri="{FF2B5EF4-FFF2-40B4-BE49-F238E27FC236}">
                <a16:creationId xmlns:a16="http://schemas.microsoft.com/office/drawing/2014/main" id="{9893E43E-55A7-2C74-273C-24B59AC5A4A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p:pic>
      <p:sp>
        <p:nvSpPr>
          <p:cNvPr id="7" name="TextBox 6">
            <a:extLst>
              <a:ext uri="{FF2B5EF4-FFF2-40B4-BE49-F238E27FC236}">
                <a16:creationId xmlns:a16="http://schemas.microsoft.com/office/drawing/2014/main" id="{98A594BE-45E1-B5BC-F669-06B9CA540B5B}"/>
              </a:ext>
            </a:extLst>
          </p:cNvPr>
          <p:cNvSpPr txBox="1"/>
          <p:nvPr/>
        </p:nvSpPr>
        <p:spPr>
          <a:xfrm>
            <a:off x="6333893" y="4730413"/>
            <a:ext cx="5019907" cy="1446550"/>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Give and take</a:t>
            </a:r>
          </a:p>
          <a:p>
            <a:pPr algn="r"/>
            <a:r>
              <a:rPr lang="en-US" sz="4400" dirty="0">
                <a:latin typeface="Kamerik205 8" panose="020B0803030600020004" pitchFamily="34" charset="0"/>
                <a:ea typeface="+mj-ea"/>
                <a:cs typeface="+mj-cs"/>
              </a:rPr>
              <a:t>Reconciling</a:t>
            </a:r>
          </a:p>
        </p:txBody>
      </p:sp>
    </p:spTree>
    <p:extLst>
      <p:ext uri="{BB962C8B-B14F-4D97-AF65-F5344CB8AC3E}">
        <p14:creationId xmlns:p14="http://schemas.microsoft.com/office/powerpoint/2010/main" val="4679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right)">
                                      <p:cBhvr>
                                        <p:cTn id="11" dur="500"/>
                                        <p:tgtEl>
                                          <p:spTgt spid="7">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right)">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1BC6-0001-1185-2CC9-26A84370FE42}"/>
              </a:ext>
            </a:extLst>
          </p:cNvPr>
          <p:cNvSpPr>
            <a:spLocks noGrp="1"/>
          </p:cNvSpPr>
          <p:nvPr>
            <p:ph type="title"/>
          </p:nvPr>
        </p:nvSpPr>
        <p:spPr/>
        <p:txBody>
          <a:bodyPr/>
          <a:lstStyle/>
          <a:p>
            <a:r>
              <a:rPr lang="en-US" dirty="0"/>
              <a:t>Compromise</a:t>
            </a:r>
          </a:p>
        </p:txBody>
      </p:sp>
      <p:pic>
        <p:nvPicPr>
          <p:cNvPr id="6" name="Content Placeholder 5">
            <a:extLst>
              <a:ext uri="{FF2B5EF4-FFF2-40B4-BE49-F238E27FC236}">
                <a16:creationId xmlns:a16="http://schemas.microsoft.com/office/drawing/2014/main" id="{A1ECA038-9D17-EA7F-92FF-C1F26930F4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2B573451-D27D-94C3-CA39-918CC6B480D1}"/>
              </a:ext>
            </a:extLst>
          </p:cNvPr>
          <p:cNvSpPr>
            <a:spLocks noGrp="1"/>
          </p:cNvSpPr>
          <p:nvPr>
            <p:ph type="body" sz="half" idx="2"/>
          </p:nvPr>
        </p:nvSpPr>
        <p:spPr/>
        <p:txBody>
          <a:bodyPr>
            <a:normAutofit/>
          </a:bodyPr>
          <a:lstStyle/>
          <a:p>
            <a:r>
              <a:rPr lang="en-US" sz="3200" dirty="0"/>
              <a:t>Bargain to reach a mutually acceptable solution</a:t>
            </a:r>
          </a:p>
        </p:txBody>
      </p:sp>
      <p:sp>
        <p:nvSpPr>
          <p:cNvPr id="7" name="Rectangle 6">
            <a:extLst>
              <a:ext uri="{FF2B5EF4-FFF2-40B4-BE49-F238E27FC236}">
                <a16:creationId xmlns:a16="http://schemas.microsoft.com/office/drawing/2014/main" id="{B1E38D72-6955-0E9D-0C65-94893557E94E}"/>
              </a:ext>
            </a:extLst>
          </p:cNvPr>
          <p:cNvSpPr/>
          <p:nvPr/>
        </p:nvSpPr>
        <p:spPr>
          <a:xfrm>
            <a:off x="954277" y="3963194"/>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41463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b="1" dirty="0">
                <a:solidFill>
                  <a:srgbClr val="EA5F2A"/>
                </a:solidFill>
              </a:rPr>
              <a:t>Both parties need to win</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3507009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b="1" dirty="0">
                <a:solidFill>
                  <a:srgbClr val="EA5F2A"/>
                </a:solidFill>
              </a:rPr>
              <a:t>Goals are moderately important</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2975512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dirty="0"/>
              <a:t>Goals are moderately important</a:t>
            </a:r>
          </a:p>
          <a:p>
            <a:r>
              <a:rPr lang="en-US" b="1" dirty="0">
                <a:solidFill>
                  <a:srgbClr val="EA5F2A"/>
                </a:solidFill>
              </a:rPr>
              <a:t>Temporary settlement on complex issues</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1241709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dirty="0"/>
              <a:t>Goals are moderately important</a:t>
            </a:r>
          </a:p>
          <a:p>
            <a:r>
              <a:rPr lang="en-US" dirty="0"/>
              <a:t>Temporary settlement on complex issues</a:t>
            </a:r>
          </a:p>
          <a:p>
            <a:r>
              <a:rPr lang="en-US" b="1" dirty="0">
                <a:solidFill>
                  <a:srgbClr val="EA5F2A"/>
                </a:solidFill>
              </a:rPr>
              <a:t>Expedient solutions on important issues</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2626408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b="1" dirty="0">
                <a:solidFill>
                  <a:srgbClr val="EA5F2A"/>
                </a:solidFill>
              </a:rPr>
              <a:t>Involved parties do not know each other</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2087052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normAutofit fontScale="92500" lnSpcReduction="10000"/>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dirty="0"/>
              <a:t>Involved parties do not know each other</a:t>
            </a:r>
          </a:p>
          <a:p>
            <a:r>
              <a:rPr lang="en-US" b="1" dirty="0">
                <a:solidFill>
                  <a:srgbClr val="EA5F2A"/>
                </a:solidFill>
              </a:rPr>
              <a:t>When collaboration or forcing does not work</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501702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19BF-E464-AB86-4813-2CE866D5C89D}"/>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CEA577B-BC13-EA4B-F2B4-640560EB567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A9C2ACE5-7D7C-49B7-50F6-45C48FD1F549}"/>
              </a:ext>
            </a:extLst>
          </p:cNvPr>
          <p:cNvSpPr>
            <a:spLocks noGrp="1"/>
          </p:cNvSpPr>
          <p:nvPr>
            <p:ph sz="half" idx="2"/>
          </p:nvPr>
        </p:nvSpPr>
        <p:spPr/>
        <p:txBody>
          <a:bodyPr/>
          <a:lstStyle/>
          <a:p>
            <a:r>
              <a:rPr lang="en-US" b="1" dirty="0">
                <a:solidFill>
                  <a:srgbClr val="EA5F2A"/>
                </a:solidFill>
              </a:rPr>
              <a:t>Faster issue resolution</a:t>
            </a:r>
          </a:p>
        </p:txBody>
      </p:sp>
      <p:pic>
        <p:nvPicPr>
          <p:cNvPr id="9" name="Picture 8">
            <a:extLst>
              <a:ext uri="{FF2B5EF4-FFF2-40B4-BE49-F238E27FC236}">
                <a16:creationId xmlns:a16="http://schemas.microsoft.com/office/drawing/2014/main" id="{72381D3F-F712-70C4-73A7-5E744C650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498975"/>
          </a:xfrm>
          <a:prstGeom prst="rect">
            <a:avLst/>
          </a:prstGeom>
        </p:spPr>
      </p:pic>
    </p:spTree>
    <p:extLst>
      <p:ext uri="{BB962C8B-B14F-4D97-AF65-F5344CB8AC3E}">
        <p14:creationId xmlns:p14="http://schemas.microsoft.com/office/powerpoint/2010/main" val="2469532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19BF-E464-AB86-4813-2CE866D5C89D}"/>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CEA577B-BC13-EA4B-F2B4-640560EB567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A9C2ACE5-7D7C-49B7-50F6-45C48FD1F549}"/>
              </a:ext>
            </a:extLst>
          </p:cNvPr>
          <p:cNvSpPr>
            <a:spLocks noGrp="1"/>
          </p:cNvSpPr>
          <p:nvPr>
            <p:ph sz="half" idx="2"/>
          </p:nvPr>
        </p:nvSpPr>
        <p:spPr/>
        <p:txBody>
          <a:bodyPr/>
          <a:lstStyle/>
          <a:p>
            <a:r>
              <a:rPr lang="en-US" dirty="0"/>
              <a:t>Faster issue resolution</a:t>
            </a:r>
          </a:p>
          <a:p>
            <a:r>
              <a:rPr lang="en-US" b="1" dirty="0">
                <a:solidFill>
                  <a:srgbClr val="EA5F2A"/>
                </a:solidFill>
              </a:rPr>
              <a:t>Provides a temporary solution</a:t>
            </a:r>
          </a:p>
        </p:txBody>
      </p:sp>
      <p:pic>
        <p:nvPicPr>
          <p:cNvPr id="9" name="Picture 8">
            <a:extLst>
              <a:ext uri="{FF2B5EF4-FFF2-40B4-BE49-F238E27FC236}">
                <a16:creationId xmlns:a16="http://schemas.microsoft.com/office/drawing/2014/main" id="{72381D3F-F712-70C4-73A7-5E744C650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498975"/>
          </a:xfrm>
          <a:prstGeom prst="rect">
            <a:avLst/>
          </a:prstGeom>
        </p:spPr>
      </p:pic>
    </p:spTree>
    <p:extLst>
      <p:ext uri="{BB962C8B-B14F-4D97-AF65-F5344CB8AC3E}">
        <p14:creationId xmlns:p14="http://schemas.microsoft.com/office/powerpoint/2010/main" val="4273551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19BF-E464-AB86-4813-2CE866D5C89D}"/>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CEA577B-BC13-EA4B-F2B4-640560EB567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A9C2ACE5-7D7C-49B7-50F6-45C48FD1F549}"/>
              </a:ext>
            </a:extLst>
          </p:cNvPr>
          <p:cNvSpPr>
            <a:spLocks noGrp="1"/>
          </p:cNvSpPr>
          <p:nvPr>
            <p:ph sz="half" idx="2"/>
          </p:nvPr>
        </p:nvSpPr>
        <p:spPr/>
        <p:txBody>
          <a:bodyPr/>
          <a:lstStyle/>
          <a:p>
            <a:r>
              <a:rPr lang="en-US" dirty="0"/>
              <a:t>Faster issue resolution</a:t>
            </a:r>
          </a:p>
          <a:p>
            <a:r>
              <a:rPr lang="en-US" dirty="0"/>
              <a:t>Provides a temporary solution</a:t>
            </a:r>
          </a:p>
          <a:p>
            <a:r>
              <a:rPr lang="en-US" b="1" dirty="0">
                <a:solidFill>
                  <a:srgbClr val="EA5F2A"/>
                </a:solidFill>
              </a:rPr>
              <a:t>Lowers tension and stress</a:t>
            </a:r>
          </a:p>
        </p:txBody>
      </p:sp>
      <p:pic>
        <p:nvPicPr>
          <p:cNvPr id="9" name="Picture 8">
            <a:extLst>
              <a:ext uri="{FF2B5EF4-FFF2-40B4-BE49-F238E27FC236}">
                <a16:creationId xmlns:a16="http://schemas.microsoft.com/office/drawing/2014/main" id="{72381D3F-F712-70C4-73A7-5E744C650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498975"/>
          </a:xfrm>
          <a:prstGeom prst="rect">
            <a:avLst/>
          </a:prstGeom>
        </p:spPr>
      </p:pic>
    </p:spTree>
    <p:extLst>
      <p:ext uri="{BB962C8B-B14F-4D97-AF65-F5344CB8AC3E}">
        <p14:creationId xmlns:p14="http://schemas.microsoft.com/office/powerpoint/2010/main" val="3706468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02-2885-D8F7-6F66-0FF02A6838D2}"/>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90541F2-C02A-6154-9E0E-EEE3ABC1FA80}"/>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6194CA82-5913-836B-50A5-718452920395}"/>
              </a:ext>
            </a:extLst>
          </p:cNvPr>
          <p:cNvSpPr>
            <a:spLocks noGrp="1"/>
          </p:cNvSpPr>
          <p:nvPr>
            <p:ph sz="quarter" idx="4"/>
          </p:nvPr>
        </p:nvSpPr>
        <p:spPr/>
        <p:txBody>
          <a:bodyPr/>
          <a:lstStyle/>
          <a:p>
            <a:r>
              <a:rPr lang="en-US" b="1" dirty="0">
                <a:solidFill>
                  <a:srgbClr val="EA5F2A"/>
                </a:solidFill>
              </a:rPr>
              <a:t>Both parties are not satisfied</a:t>
            </a:r>
          </a:p>
        </p:txBody>
      </p:sp>
      <p:pic>
        <p:nvPicPr>
          <p:cNvPr id="7" name="Picture 6">
            <a:extLst>
              <a:ext uri="{FF2B5EF4-FFF2-40B4-BE49-F238E27FC236}">
                <a16:creationId xmlns:a16="http://schemas.microsoft.com/office/drawing/2014/main" id="{8CE62533-1036-C68C-F0A7-93103E96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681163"/>
            <a:ext cx="5183188" cy="4498975"/>
          </a:xfrm>
          <a:prstGeom prst="rect">
            <a:avLst/>
          </a:prstGeom>
        </p:spPr>
      </p:pic>
    </p:spTree>
    <p:extLst>
      <p:ext uri="{BB962C8B-B14F-4D97-AF65-F5344CB8AC3E}">
        <p14:creationId xmlns:p14="http://schemas.microsoft.com/office/powerpoint/2010/main" val="28715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02-2885-D8F7-6F66-0FF02A6838D2}"/>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90541F2-C02A-6154-9E0E-EEE3ABC1FA80}"/>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6194CA82-5913-836B-50A5-718452920395}"/>
              </a:ext>
            </a:extLst>
          </p:cNvPr>
          <p:cNvSpPr>
            <a:spLocks noGrp="1"/>
          </p:cNvSpPr>
          <p:nvPr>
            <p:ph sz="quarter" idx="4"/>
          </p:nvPr>
        </p:nvSpPr>
        <p:spPr/>
        <p:txBody>
          <a:bodyPr/>
          <a:lstStyle/>
          <a:p>
            <a:r>
              <a:rPr lang="en-US" dirty="0"/>
              <a:t>Both parties are not satisfied</a:t>
            </a:r>
          </a:p>
          <a:p>
            <a:r>
              <a:rPr lang="en-US" b="1" dirty="0">
                <a:solidFill>
                  <a:srgbClr val="EA5F2A"/>
                </a:solidFill>
              </a:rPr>
              <a:t>Does not build trust</a:t>
            </a:r>
          </a:p>
        </p:txBody>
      </p:sp>
      <p:pic>
        <p:nvPicPr>
          <p:cNvPr id="7" name="Picture 6">
            <a:extLst>
              <a:ext uri="{FF2B5EF4-FFF2-40B4-BE49-F238E27FC236}">
                <a16:creationId xmlns:a16="http://schemas.microsoft.com/office/drawing/2014/main" id="{8CE62533-1036-C68C-F0A7-93103E96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681163"/>
            <a:ext cx="5183188" cy="4498975"/>
          </a:xfrm>
          <a:prstGeom prst="rect">
            <a:avLst/>
          </a:prstGeom>
        </p:spPr>
      </p:pic>
    </p:spTree>
    <p:extLst>
      <p:ext uri="{BB962C8B-B14F-4D97-AF65-F5344CB8AC3E}">
        <p14:creationId xmlns:p14="http://schemas.microsoft.com/office/powerpoint/2010/main" val="3781204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02-2885-D8F7-6F66-0FF02A6838D2}"/>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90541F2-C02A-6154-9E0E-EEE3ABC1FA80}"/>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6194CA82-5913-836B-50A5-718452920395}"/>
              </a:ext>
            </a:extLst>
          </p:cNvPr>
          <p:cNvSpPr>
            <a:spLocks noGrp="1"/>
          </p:cNvSpPr>
          <p:nvPr>
            <p:ph sz="quarter" idx="4"/>
          </p:nvPr>
        </p:nvSpPr>
        <p:spPr/>
        <p:txBody>
          <a:bodyPr/>
          <a:lstStyle/>
          <a:p>
            <a:r>
              <a:rPr lang="en-US" dirty="0"/>
              <a:t>Both parties are not satisfied</a:t>
            </a:r>
          </a:p>
          <a:p>
            <a:r>
              <a:rPr lang="en-US" dirty="0"/>
              <a:t>Does not build trust</a:t>
            </a:r>
          </a:p>
          <a:p>
            <a:r>
              <a:rPr lang="en-US" b="1" dirty="0">
                <a:solidFill>
                  <a:srgbClr val="EA5F2A"/>
                </a:solidFill>
              </a:rPr>
              <a:t>Close monitoring and control</a:t>
            </a:r>
          </a:p>
        </p:txBody>
      </p:sp>
      <p:pic>
        <p:nvPicPr>
          <p:cNvPr id="7" name="Picture 6">
            <a:extLst>
              <a:ext uri="{FF2B5EF4-FFF2-40B4-BE49-F238E27FC236}">
                <a16:creationId xmlns:a16="http://schemas.microsoft.com/office/drawing/2014/main" id="{8CE62533-1036-C68C-F0A7-93103E96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681163"/>
            <a:ext cx="5183188" cy="4498975"/>
          </a:xfrm>
          <a:prstGeom prst="rect">
            <a:avLst/>
          </a:prstGeom>
        </p:spPr>
      </p:pic>
    </p:spTree>
    <p:extLst>
      <p:ext uri="{BB962C8B-B14F-4D97-AF65-F5344CB8AC3E}">
        <p14:creationId xmlns:p14="http://schemas.microsoft.com/office/powerpoint/2010/main" val="2743295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FBE-C641-A335-3D82-2CD2ECF1AB2F}"/>
              </a:ext>
            </a:extLst>
          </p:cNvPr>
          <p:cNvSpPr>
            <a:spLocks noGrp="1"/>
          </p:cNvSpPr>
          <p:nvPr>
            <p:ph type="title"/>
          </p:nvPr>
        </p:nvSpPr>
        <p:spPr/>
        <p:txBody>
          <a:bodyPr/>
          <a:lstStyle/>
          <a:p>
            <a:r>
              <a:rPr lang="en-US" dirty="0"/>
              <a:t>Accommodation</a:t>
            </a:r>
          </a:p>
        </p:txBody>
      </p:sp>
      <p:pic>
        <p:nvPicPr>
          <p:cNvPr id="5" name="Content Placeholder 4">
            <a:extLst>
              <a:ext uri="{FF2B5EF4-FFF2-40B4-BE49-F238E27FC236}">
                <a16:creationId xmlns:a16="http://schemas.microsoft.com/office/drawing/2014/main" id="{7451DB6A-875B-B434-8064-DC8BD9026D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6" name="TextBox 5">
            <a:extLst>
              <a:ext uri="{FF2B5EF4-FFF2-40B4-BE49-F238E27FC236}">
                <a16:creationId xmlns:a16="http://schemas.microsoft.com/office/drawing/2014/main" id="{A5703EFD-03D9-67E2-6B5D-56CCE92A1E19}"/>
              </a:ext>
            </a:extLst>
          </p:cNvPr>
          <p:cNvSpPr txBox="1"/>
          <p:nvPr/>
        </p:nvSpPr>
        <p:spPr>
          <a:xfrm>
            <a:off x="6333893" y="4730413"/>
            <a:ext cx="5019907" cy="1446550"/>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Smoothing</a:t>
            </a:r>
          </a:p>
          <a:p>
            <a:pPr algn="r"/>
            <a:r>
              <a:rPr lang="en-US" sz="4400" dirty="0">
                <a:latin typeface="Kamerik205 8" panose="020B0803030600020004" pitchFamily="34" charset="0"/>
                <a:ea typeface="+mj-ea"/>
                <a:cs typeface="+mj-cs"/>
              </a:rPr>
              <a:t>Obliging</a:t>
            </a:r>
          </a:p>
        </p:txBody>
      </p:sp>
    </p:spTree>
    <p:extLst>
      <p:ext uri="{BB962C8B-B14F-4D97-AF65-F5344CB8AC3E}">
        <p14:creationId xmlns:p14="http://schemas.microsoft.com/office/powerpoint/2010/main" val="258609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3187-6627-FA30-FB8C-AA49731C5CC4}"/>
              </a:ext>
            </a:extLst>
          </p:cNvPr>
          <p:cNvSpPr>
            <a:spLocks noGrp="1"/>
          </p:cNvSpPr>
          <p:nvPr>
            <p:ph type="title"/>
          </p:nvPr>
        </p:nvSpPr>
        <p:spPr/>
        <p:txBody>
          <a:bodyPr/>
          <a:lstStyle/>
          <a:p>
            <a:r>
              <a:rPr lang="en-US" dirty="0"/>
              <a:t>Accommodation</a:t>
            </a:r>
          </a:p>
        </p:txBody>
      </p:sp>
      <p:pic>
        <p:nvPicPr>
          <p:cNvPr id="6" name="Picture Placeholder 5">
            <a:extLst>
              <a:ext uri="{FF2B5EF4-FFF2-40B4-BE49-F238E27FC236}">
                <a16:creationId xmlns:a16="http://schemas.microsoft.com/office/drawing/2014/main" id="{EF99115E-5858-CEFB-0CFF-27D733814CA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34" r="6434"/>
          <a:stretch>
            <a:fillRect/>
          </a:stretch>
        </p:blipFill>
        <p:spPr/>
      </p:pic>
      <p:sp>
        <p:nvSpPr>
          <p:cNvPr id="4" name="Text Placeholder 3">
            <a:extLst>
              <a:ext uri="{FF2B5EF4-FFF2-40B4-BE49-F238E27FC236}">
                <a16:creationId xmlns:a16="http://schemas.microsoft.com/office/drawing/2014/main" id="{9ACD4142-0E0F-8186-1F81-30291445428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Areas of agreement are emphasized</a:t>
            </a:r>
          </a:p>
          <a:p>
            <a:pPr marL="285750" indent="-285750">
              <a:buFont typeface="Arial" panose="020B0604020202020204" pitchFamily="34" charset="0"/>
              <a:buChar char="•"/>
            </a:pPr>
            <a:r>
              <a:rPr lang="en-US" sz="2800" dirty="0"/>
              <a:t>Areas of disagreement are downplayed</a:t>
            </a:r>
          </a:p>
        </p:txBody>
      </p:sp>
      <p:sp>
        <p:nvSpPr>
          <p:cNvPr id="7" name="Rectangle 6">
            <a:extLst>
              <a:ext uri="{FF2B5EF4-FFF2-40B4-BE49-F238E27FC236}">
                <a16:creationId xmlns:a16="http://schemas.microsoft.com/office/drawing/2014/main" id="{1F813FF2-B7A0-AA72-DE88-097A6519E8D4}"/>
              </a:ext>
            </a:extLst>
          </p:cNvPr>
          <p:cNvSpPr/>
          <p:nvPr/>
        </p:nvSpPr>
        <p:spPr>
          <a:xfrm>
            <a:off x="1028015" y="4474600"/>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39861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b="1" dirty="0">
                <a:solidFill>
                  <a:srgbClr val="EA5F2A"/>
                </a:solidFill>
              </a:rPr>
              <a:t>Provide a temporary relief or buy time</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1990967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dirty="0"/>
              <a:t>Provide a temporary relief or buy time</a:t>
            </a:r>
          </a:p>
          <a:p>
            <a:r>
              <a:rPr lang="en-US" b="1" dirty="0">
                <a:solidFill>
                  <a:srgbClr val="EA5F2A"/>
                </a:solidFill>
              </a:rPr>
              <a:t>Issue not as important to you</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1625838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dirty="0"/>
              <a:t>Provide a temporary relief or buy time</a:t>
            </a:r>
          </a:p>
          <a:p>
            <a:r>
              <a:rPr lang="en-US" dirty="0"/>
              <a:t>Issue not as important to you</a:t>
            </a:r>
          </a:p>
          <a:p>
            <a:r>
              <a:rPr lang="en-US" b="1" dirty="0">
                <a:solidFill>
                  <a:srgbClr val="EA5F2A"/>
                </a:solidFill>
              </a:rPr>
              <a:t>You accept you are wrong</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200803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dirty="0"/>
              <a:t>Provide a temporary relief or buy time</a:t>
            </a:r>
          </a:p>
          <a:p>
            <a:r>
              <a:rPr lang="en-US" dirty="0"/>
              <a:t>Issue not as important to you</a:t>
            </a:r>
          </a:p>
          <a:p>
            <a:r>
              <a:rPr lang="en-US" dirty="0"/>
              <a:t>You accept you are wrong</a:t>
            </a:r>
          </a:p>
          <a:p>
            <a:r>
              <a:rPr lang="en-US" b="1" dirty="0">
                <a:solidFill>
                  <a:srgbClr val="EA5F2A"/>
                </a:solidFill>
              </a:rPr>
              <a:t>You have no choice/continued competition would be detrimental</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1374749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A40E-FB9B-5A88-DF5B-1ACBC95A11F5}"/>
              </a:ext>
            </a:extLst>
          </p:cNvPr>
          <p:cNvSpPr>
            <a:spLocks noGrp="1"/>
          </p:cNvSpPr>
          <p:nvPr>
            <p:ph type="title"/>
          </p:nvPr>
        </p:nvSpPr>
        <p:spPr/>
        <p:txBody>
          <a:bodyPr/>
          <a:lstStyle/>
          <a:p>
            <a:r>
              <a:rPr lang="en-US" dirty="0"/>
              <a:t>Accommodation</a:t>
            </a:r>
          </a:p>
        </p:txBody>
      </p:sp>
      <p:sp>
        <p:nvSpPr>
          <p:cNvPr id="5" name="Text Placeholder 4">
            <a:extLst>
              <a:ext uri="{FF2B5EF4-FFF2-40B4-BE49-F238E27FC236}">
                <a16:creationId xmlns:a16="http://schemas.microsoft.com/office/drawing/2014/main" id="{F89DC0C4-5933-84E7-D066-6C6C288CD2C0}"/>
              </a:ext>
            </a:extLst>
          </p:cNvPr>
          <p:cNvSpPr>
            <a:spLocks noGrp="1"/>
          </p:cNvSpPr>
          <p:nvPr>
            <p:ph type="body" sz="quarter" idx="3"/>
          </p:nvPr>
        </p:nvSpPr>
        <p:spPr/>
        <p:txBody>
          <a:bodyPr>
            <a:normAutofit lnSpcReduction="10000"/>
          </a:bodyPr>
          <a:lstStyle/>
          <a:p>
            <a:r>
              <a:rPr lang="en-US" sz="3100" dirty="0">
                <a:solidFill>
                  <a:srgbClr val="00B050"/>
                </a:solidFill>
              </a:rPr>
              <a:t>Advantages</a:t>
            </a:r>
          </a:p>
        </p:txBody>
      </p:sp>
      <p:sp>
        <p:nvSpPr>
          <p:cNvPr id="6" name="Content Placeholder 5">
            <a:extLst>
              <a:ext uri="{FF2B5EF4-FFF2-40B4-BE49-F238E27FC236}">
                <a16:creationId xmlns:a16="http://schemas.microsoft.com/office/drawing/2014/main" id="{884BBFBA-E4B5-284F-E879-F2DDDD4EE080}"/>
              </a:ext>
            </a:extLst>
          </p:cNvPr>
          <p:cNvSpPr>
            <a:spLocks noGrp="1"/>
          </p:cNvSpPr>
          <p:nvPr>
            <p:ph sz="quarter" idx="4"/>
          </p:nvPr>
        </p:nvSpPr>
        <p:spPr/>
        <p:txBody>
          <a:bodyPr/>
          <a:lstStyle/>
          <a:p>
            <a:r>
              <a:rPr lang="en-US" b="1" dirty="0">
                <a:solidFill>
                  <a:srgbClr val="EA5F2A"/>
                </a:solidFill>
              </a:rPr>
              <a:t>Protects more important interest</a:t>
            </a:r>
          </a:p>
        </p:txBody>
      </p:sp>
      <p:pic>
        <p:nvPicPr>
          <p:cNvPr id="7" name="Content Placeholder 7">
            <a:extLst>
              <a:ext uri="{FF2B5EF4-FFF2-40B4-BE49-F238E27FC236}">
                <a16:creationId xmlns:a16="http://schemas.microsoft.com/office/drawing/2014/main" id="{CFBBC95F-6FD9-C0FF-76F2-A3F2A1219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285710"/>
          </a:xfrm>
          <a:prstGeom prst="rect">
            <a:avLst/>
          </a:prstGeom>
        </p:spPr>
      </p:pic>
    </p:spTree>
    <p:extLst>
      <p:ext uri="{BB962C8B-B14F-4D97-AF65-F5344CB8AC3E}">
        <p14:creationId xmlns:p14="http://schemas.microsoft.com/office/powerpoint/2010/main" val="1204919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A40E-FB9B-5A88-DF5B-1ACBC95A11F5}"/>
              </a:ext>
            </a:extLst>
          </p:cNvPr>
          <p:cNvSpPr>
            <a:spLocks noGrp="1"/>
          </p:cNvSpPr>
          <p:nvPr>
            <p:ph type="title"/>
          </p:nvPr>
        </p:nvSpPr>
        <p:spPr/>
        <p:txBody>
          <a:bodyPr/>
          <a:lstStyle/>
          <a:p>
            <a:r>
              <a:rPr lang="en-US" dirty="0"/>
              <a:t>Accommodation</a:t>
            </a:r>
          </a:p>
        </p:txBody>
      </p:sp>
      <p:sp>
        <p:nvSpPr>
          <p:cNvPr id="5" name="Text Placeholder 4">
            <a:extLst>
              <a:ext uri="{FF2B5EF4-FFF2-40B4-BE49-F238E27FC236}">
                <a16:creationId xmlns:a16="http://schemas.microsoft.com/office/drawing/2014/main" id="{F89DC0C4-5933-84E7-D066-6C6C288CD2C0}"/>
              </a:ext>
            </a:extLst>
          </p:cNvPr>
          <p:cNvSpPr>
            <a:spLocks noGrp="1"/>
          </p:cNvSpPr>
          <p:nvPr>
            <p:ph type="body" sz="quarter" idx="3"/>
          </p:nvPr>
        </p:nvSpPr>
        <p:spPr/>
        <p:txBody>
          <a:bodyPr>
            <a:normAutofit lnSpcReduction="10000"/>
          </a:bodyPr>
          <a:lstStyle/>
          <a:p>
            <a:r>
              <a:rPr lang="en-US" sz="3100" dirty="0">
                <a:solidFill>
                  <a:srgbClr val="00B050"/>
                </a:solidFill>
              </a:rPr>
              <a:t>Advantages</a:t>
            </a:r>
          </a:p>
        </p:txBody>
      </p:sp>
      <p:sp>
        <p:nvSpPr>
          <p:cNvPr id="6" name="Content Placeholder 5">
            <a:extLst>
              <a:ext uri="{FF2B5EF4-FFF2-40B4-BE49-F238E27FC236}">
                <a16:creationId xmlns:a16="http://schemas.microsoft.com/office/drawing/2014/main" id="{884BBFBA-E4B5-284F-E879-F2DDDD4EE080}"/>
              </a:ext>
            </a:extLst>
          </p:cNvPr>
          <p:cNvSpPr>
            <a:spLocks noGrp="1"/>
          </p:cNvSpPr>
          <p:nvPr>
            <p:ph sz="quarter" idx="4"/>
          </p:nvPr>
        </p:nvSpPr>
        <p:spPr/>
        <p:txBody>
          <a:bodyPr/>
          <a:lstStyle/>
          <a:p>
            <a:r>
              <a:rPr lang="en-US" dirty="0"/>
              <a:t>Protects more important interest</a:t>
            </a:r>
          </a:p>
          <a:p>
            <a:r>
              <a:rPr lang="en-US" b="1" dirty="0">
                <a:solidFill>
                  <a:srgbClr val="EA5F2A"/>
                </a:solidFill>
              </a:rPr>
              <a:t>Opportunity to reassess the situation</a:t>
            </a:r>
          </a:p>
        </p:txBody>
      </p:sp>
      <p:pic>
        <p:nvPicPr>
          <p:cNvPr id="7" name="Content Placeholder 7">
            <a:extLst>
              <a:ext uri="{FF2B5EF4-FFF2-40B4-BE49-F238E27FC236}">
                <a16:creationId xmlns:a16="http://schemas.microsoft.com/office/drawing/2014/main" id="{CFBBC95F-6FD9-C0FF-76F2-A3F2A1219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285710"/>
          </a:xfrm>
          <a:prstGeom prst="rect">
            <a:avLst/>
          </a:prstGeom>
        </p:spPr>
      </p:pic>
    </p:spTree>
    <p:extLst>
      <p:ext uri="{BB962C8B-B14F-4D97-AF65-F5344CB8AC3E}">
        <p14:creationId xmlns:p14="http://schemas.microsoft.com/office/powerpoint/2010/main" val="3758299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4A5A-2BF1-5585-EF5F-D54BB0ACB6D5}"/>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37DD3A7F-5E18-D587-1509-107E7C03EA8B}"/>
              </a:ext>
            </a:extLst>
          </p:cNvPr>
          <p:cNvSpPr>
            <a:spLocks noGrp="1"/>
          </p:cNvSpPr>
          <p:nvPr>
            <p:ph type="body" idx="1"/>
          </p:nvPr>
        </p:nvSpPr>
        <p:spPr/>
        <p:txBody>
          <a:bodyPr>
            <a:normAutofit lnSpcReduction="10000"/>
          </a:bodyPr>
          <a:lstStyle/>
          <a:p>
            <a:r>
              <a:rPr lang="en-US" sz="3100" dirty="0">
                <a:solidFill>
                  <a:srgbClr val="00B050"/>
                </a:solidFill>
              </a:rPr>
              <a:t>Disadvantages</a:t>
            </a:r>
          </a:p>
        </p:txBody>
      </p:sp>
      <p:sp>
        <p:nvSpPr>
          <p:cNvPr id="4" name="Content Placeholder 3">
            <a:extLst>
              <a:ext uri="{FF2B5EF4-FFF2-40B4-BE49-F238E27FC236}">
                <a16:creationId xmlns:a16="http://schemas.microsoft.com/office/drawing/2014/main" id="{0FCEA663-10FF-EA44-FD01-3745DA500DB2}"/>
              </a:ext>
            </a:extLst>
          </p:cNvPr>
          <p:cNvSpPr>
            <a:spLocks noGrp="1"/>
          </p:cNvSpPr>
          <p:nvPr>
            <p:ph sz="half" idx="2"/>
          </p:nvPr>
        </p:nvSpPr>
        <p:spPr/>
        <p:txBody>
          <a:bodyPr/>
          <a:lstStyle/>
          <a:p>
            <a:r>
              <a:rPr lang="en-US" dirty="0"/>
              <a:t>Risk of being abused</a:t>
            </a:r>
          </a:p>
          <a:p>
            <a:r>
              <a:rPr lang="en-US" dirty="0"/>
              <a:t>Affects your confidence</a:t>
            </a:r>
          </a:p>
          <a:p>
            <a:r>
              <a:rPr lang="en-US" b="1" dirty="0">
                <a:solidFill>
                  <a:srgbClr val="EA5F2A"/>
                </a:solidFill>
              </a:rPr>
              <a:t>More difficult to transition to win-win</a:t>
            </a:r>
          </a:p>
        </p:txBody>
      </p:sp>
      <p:pic>
        <p:nvPicPr>
          <p:cNvPr id="11" name="Content Placeholder 7">
            <a:extLst>
              <a:ext uri="{FF2B5EF4-FFF2-40B4-BE49-F238E27FC236}">
                <a16:creationId xmlns:a16="http://schemas.microsoft.com/office/drawing/2014/main" id="{BEE0BD60-DE97-C2AD-C958-97F526DF7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887" y="1690688"/>
            <a:ext cx="5183188" cy="4285710"/>
          </a:xfrm>
          <a:prstGeom prst="rect">
            <a:avLst/>
          </a:prstGeom>
        </p:spPr>
      </p:pic>
    </p:spTree>
    <p:extLst>
      <p:ext uri="{BB962C8B-B14F-4D97-AF65-F5344CB8AC3E}">
        <p14:creationId xmlns:p14="http://schemas.microsoft.com/office/powerpoint/2010/main" val="1594175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4A5A-2BF1-5585-EF5F-D54BB0ACB6D5}"/>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37DD3A7F-5E18-D587-1509-107E7C03EA8B}"/>
              </a:ext>
            </a:extLst>
          </p:cNvPr>
          <p:cNvSpPr>
            <a:spLocks noGrp="1"/>
          </p:cNvSpPr>
          <p:nvPr>
            <p:ph type="body" idx="1"/>
          </p:nvPr>
        </p:nvSpPr>
        <p:spPr/>
        <p:txBody>
          <a:bodyPr>
            <a:normAutofit lnSpcReduction="10000"/>
          </a:bodyPr>
          <a:lstStyle/>
          <a:p>
            <a:r>
              <a:rPr lang="en-US" sz="3100" dirty="0">
                <a:solidFill>
                  <a:srgbClr val="00B050"/>
                </a:solidFill>
              </a:rPr>
              <a:t>Disadvantages</a:t>
            </a:r>
          </a:p>
        </p:txBody>
      </p:sp>
      <p:sp>
        <p:nvSpPr>
          <p:cNvPr id="4" name="Content Placeholder 3">
            <a:extLst>
              <a:ext uri="{FF2B5EF4-FFF2-40B4-BE49-F238E27FC236}">
                <a16:creationId xmlns:a16="http://schemas.microsoft.com/office/drawing/2014/main" id="{0FCEA663-10FF-EA44-FD01-3745DA500DB2}"/>
              </a:ext>
            </a:extLst>
          </p:cNvPr>
          <p:cNvSpPr>
            <a:spLocks noGrp="1"/>
          </p:cNvSpPr>
          <p:nvPr>
            <p:ph sz="half" idx="2"/>
          </p:nvPr>
        </p:nvSpPr>
        <p:spPr/>
        <p:txBody>
          <a:bodyPr/>
          <a:lstStyle/>
          <a:p>
            <a:r>
              <a:rPr lang="en-US" dirty="0"/>
              <a:t>Risk of being abused</a:t>
            </a:r>
          </a:p>
          <a:p>
            <a:r>
              <a:rPr lang="en-US" dirty="0"/>
              <a:t>Affects your confidence</a:t>
            </a:r>
          </a:p>
          <a:p>
            <a:r>
              <a:rPr lang="en-US" dirty="0"/>
              <a:t>More difficult to transition to win-win</a:t>
            </a:r>
          </a:p>
          <a:p>
            <a:r>
              <a:rPr lang="en-US" b="1" dirty="0">
                <a:solidFill>
                  <a:srgbClr val="EA5F2A"/>
                </a:solidFill>
              </a:rPr>
              <a:t>Some supporters may not like your response</a:t>
            </a:r>
          </a:p>
        </p:txBody>
      </p:sp>
      <p:pic>
        <p:nvPicPr>
          <p:cNvPr id="11" name="Content Placeholder 7">
            <a:extLst>
              <a:ext uri="{FF2B5EF4-FFF2-40B4-BE49-F238E27FC236}">
                <a16:creationId xmlns:a16="http://schemas.microsoft.com/office/drawing/2014/main" id="{BEE0BD60-DE97-C2AD-C958-97F526DF7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887" y="1690688"/>
            <a:ext cx="5183188" cy="4285710"/>
          </a:xfrm>
          <a:prstGeom prst="rect">
            <a:avLst/>
          </a:prstGeom>
        </p:spPr>
      </p:pic>
    </p:spTree>
    <p:extLst>
      <p:ext uri="{BB962C8B-B14F-4D97-AF65-F5344CB8AC3E}">
        <p14:creationId xmlns:p14="http://schemas.microsoft.com/office/powerpoint/2010/main" val="3415010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B508-19B3-208D-B1B1-56360C38D53D}"/>
              </a:ext>
            </a:extLst>
          </p:cNvPr>
          <p:cNvSpPr>
            <a:spLocks noGrp="1"/>
          </p:cNvSpPr>
          <p:nvPr>
            <p:ph type="title"/>
          </p:nvPr>
        </p:nvSpPr>
        <p:spPr/>
        <p:txBody>
          <a:bodyPr/>
          <a:lstStyle/>
          <a:p>
            <a:r>
              <a:rPr lang="en-US" dirty="0"/>
              <a:t>Force</a:t>
            </a:r>
          </a:p>
        </p:txBody>
      </p:sp>
      <p:pic>
        <p:nvPicPr>
          <p:cNvPr id="5" name="Content Placeholder 4">
            <a:extLst>
              <a:ext uri="{FF2B5EF4-FFF2-40B4-BE49-F238E27FC236}">
                <a16:creationId xmlns:a16="http://schemas.microsoft.com/office/drawing/2014/main" id="{1F0BB595-693C-8410-93E9-AC548854BC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6" name="TextBox 5">
            <a:extLst>
              <a:ext uri="{FF2B5EF4-FFF2-40B4-BE49-F238E27FC236}">
                <a16:creationId xmlns:a16="http://schemas.microsoft.com/office/drawing/2014/main" id="{5B2D35C6-BF55-CA1B-4F65-F1CE0BDAC9E8}"/>
              </a:ext>
            </a:extLst>
          </p:cNvPr>
          <p:cNvSpPr txBox="1"/>
          <p:nvPr/>
        </p:nvSpPr>
        <p:spPr>
          <a:xfrm>
            <a:off x="7817005" y="3376196"/>
            <a:ext cx="3536795" cy="2800767"/>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Directing</a:t>
            </a:r>
          </a:p>
          <a:p>
            <a:pPr algn="r"/>
            <a:r>
              <a:rPr lang="en-US" sz="4400" dirty="0">
                <a:latin typeface="Kamerik205 8" panose="020B0803030600020004" pitchFamily="34" charset="0"/>
                <a:ea typeface="+mj-ea"/>
                <a:cs typeface="+mj-cs"/>
              </a:rPr>
              <a:t>Competing</a:t>
            </a:r>
          </a:p>
          <a:p>
            <a:pPr algn="r"/>
            <a:r>
              <a:rPr lang="en-US" sz="4400" dirty="0">
                <a:latin typeface="Kamerik205 8" panose="020B0803030600020004" pitchFamily="34" charset="0"/>
                <a:ea typeface="+mj-ea"/>
                <a:cs typeface="+mj-cs"/>
              </a:rPr>
              <a:t>Controlling</a:t>
            </a:r>
          </a:p>
          <a:p>
            <a:pPr algn="r"/>
            <a:r>
              <a:rPr lang="en-US" sz="4400" dirty="0">
                <a:latin typeface="Kamerik205 8" panose="020B0803030600020004" pitchFamily="34" charset="0"/>
                <a:ea typeface="+mj-ea"/>
                <a:cs typeface="+mj-cs"/>
              </a:rPr>
              <a:t>Dominating</a:t>
            </a:r>
          </a:p>
        </p:txBody>
      </p:sp>
    </p:spTree>
    <p:extLst>
      <p:ext uri="{BB962C8B-B14F-4D97-AF65-F5344CB8AC3E}">
        <p14:creationId xmlns:p14="http://schemas.microsoft.com/office/powerpoint/2010/main" val="184316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right)">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0747-AC4A-512F-9137-C3CDA69C4815}"/>
              </a:ext>
            </a:extLst>
          </p:cNvPr>
          <p:cNvSpPr>
            <a:spLocks noGrp="1"/>
          </p:cNvSpPr>
          <p:nvPr>
            <p:ph type="title"/>
          </p:nvPr>
        </p:nvSpPr>
        <p:spPr/>
        <p:txBody>
          <a:bodyPr/>
          <a:lstStyle/>
          <a:p>
            <a:r>
              <a:rPr lang="en-US" dirty="0"/>
              <a:t>Force</a:t>
            </a:r>
          </a:p>
        </p:txBody>
      </p:sp>
      <p:pic>
        <p:nvPicPr>
          <p:cNvPr id="6" name="Content Placeholder 5">
            <a:extLst>
              <a:ext uri="{FF2B5EF4-FFF2-40B4-BE49-F238E27FC236}">
                <a16:creationId xmlns:a16="http://schemas.microsoft.com/office/drawing/2014/main" id="{BA29A29B-A8B4-33F3-E4FA-90C93DEA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80603E0B-C3DB-EA72-CF5D-5DA3CF3F72E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b="1" dirty="0">
                <a:solidFill>
                  <a:srgbClr val="EA5F2A"/>
                </a:solidFill>
              </a:rPr>
              <a:t>Pushing viewpoint at expense of another</a:t>
            </a:r>
          </a:p>
        </p:txBody>
      </p:sp>
    </p:spTree>
    <p:extLst>
      <p:ext uri="{BB962C8B-B14F-4D97-AF65-F5344CB8AC3E}">
        <p14:creationId xmlns:p14="http://schemas.microsoft.com/office/powerpoint/2010/main" val="4278457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0747-AC4A-512F-9137-C3CDA69C4815}"/>
              </a:ext>
            </a:extLst>
          </p:cNvPr>
          <p:cNvSpPr>
            <a:spLocks noGrp="1"/>
          </p:cNvSpPr>
          <p:nvPr>
            <p:ph type="title"/>
          </p:nvPr>
        </p:nvSpPr>
        <p:spPr/>
        <p:txBody>
          <a:bodyPr/>
          <a:lstStyle/>
          <a:p>
            <a:r>
              <a:rPr lang="en-US" dirty="0"/>
              <a:t>Force</a:t>
            </a:r>
          </a:p>
        </p:txBody>
      </p:sp>
      <p:pic>
        <p:nvPicPr>
          <p:cNvPr id="6" name="Content Placeholder 5">
            <a:extLst>
              <a:ext uri="{FF2B5EF4-FFF2-40B4-BE49-F238E27FC236}">
                <a16:creationId xmlns:a16="http://schemas.microsoft.com/office/drawing/2014/main" id="{BA29A29B-A8B4-33F3-E4FA-90C93DEA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80603E0B-C3DB-EA72-CF5D-5DA3CF3F72E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dirty="0"/>
              <a:t>Pushing viewpoint at expense of another</a:t>
            </a:r>
          </a:p>
          <a:p>
            <a:pPr marL="285750" indent="-285750">
              <a:buFont typeface="Arial" panose="020B0604020202020204" pitchFamily="34" charset="0"/>
              <a:buChar char="•"/>
            </a:pPr>
            <a:r>
              <a:rPr lang="en-US" sz="3200" b="1" dirty="0">
                <a:solidFill>
                  <a:srgbClr val="EA5F2A"/>
                </a:solidFill>
              </a:rPr>
              <a:t>Assertiveness is hallmark</a:t>
            </a:r>
          </a:p>
        </p:txBody>
      </p:sp>
    </p:spTree>
    <p:extLst>
      <p:ext uri="{BB962C8B-B14F-4D97-AF65-F5344CB8AC3E}">
        <p14:creationId xmlns:p14="http://schemas.microsoft.com/office/powerpoint/2010/main" val="36093207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0747-AC4A-512F-9137-C3CDA69C4815}"/>
              </a:ext>
            </a:extLst>
          </p:cNvPr>
          <p:cNvSpPr>
            <a:spLocks noGrp="1"/>
          </p:cNvSpPr>
          <p:nvPr>
            <p:ph type="title"/>
          </p:nvPr>
        </p:nvSpPr>
        <p:spPr/>
        <p:txBody>
          <a:bodyPr/>
          <a:lstStyle/>
          <a:p>
            <a:r>
              <a:rPr lang="en-US" dirty="0"/>
              <a:t>Force</a:t>
            </a:r>
          </a:p>
        </p:txBody>
      </p:sp>
      <p:pic>
        <p:nvPicPr>
          <p:cNvPr id="6" name="Content Placeholder 5">
            <a:extLst>
              <a:ext uri="{FF2B5EF4-FFF2-40B4-BE49-F238E27FC236}">
                <a16:creationId xmlns:a16="http://schemas.microsoft.com/office/drawing/2014/main" id="{BA29A29B-A8B4-33F3-E4FA-90C93DEA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80603E0B-C3DB-EA72-CF5D-5DA3CF3F72E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dirty="0"/>
              <a:t>Pushing viewpoint at expense of another</a:t>
            </a:r>
          </a:p>
          <a:p>
            <a:pPr marL="285750" indent="-285750">
              <a:buFont typeface="Arial" panose="020B0604020202020204" pitchFamily="34" charset="0"/>
              <a:buChar char="•"/>
            </a:pPr>
            <a:r>
              <a:rPr lang="en-US" sz="3200" dirty="0"/>
              <a:t>Assertiveness is hallmark</a:t>
            </a:r>
          </a:p>
          <a:p>
            <a:pPr marL="285750" indent="-285750">
              <a:buFont typeface="Arial" panose="020B0604020202020204" pitchFamily="34" charset="0"/>
              <a:buChar char="•"/>
            </a:pPr>
            <a:r>
              <a:rPr lang="en-US" sz="3200" b="1" dirty="0">
                <a:solidFill>
                  <a:srgbClr val="EA5F2A"/>
                </a:solidFill>
              </a:rPr>
              <a:t>Addresses conflict head-on</a:t>
            </a:r>
          </a:p>
        </p:txBody>
      </p:sp>
      <p:sp>
        <p:nvSpPr>
          <p:cNvPr id="3" name="Rectangle 2">
            <a:extLst>
              <a:ext uri="{FF2B5EF4-FFF2-40B4-BE49-F238E27FC236}">
                <a16:creationId xmlns:a16="http://schemas.microsoft.com/office/drawing/2014/main" id="{3AAF7A71-12C2-53A7-3447-25C92BCF40EA}"/>
              </a:ext>
            </a:extLst>
          </p:cNvPr>
          <p:cNvSpPr/>
          <p:nvPr/>
        </p:nvSpPr>
        <p:spPr>
          <a:xfrm>
            <a:off x="839788" y="25884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Tree>
    <p:extLst>
      <p:ext uri="{BB962C8B-B14F-4D97-AF65-F5344CB8AC3E}">
        <p14:creationId xmlns:p14="http://schemas.microsoft.com/office/powerpoint/2010/main" val="299848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b="1" dirty="0">
                <a:solidFill>
                  <a:srgbClr val="EA5F2A"/>
                </a:solidFill>
              </a:rPr>
              <a:t>Other methods do not work</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1375843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dirty="0"/>
              <a:t>Other methods do not work</a:t>
            </a:r>
          </a:p>
          <a:p>
            <a:r>
              <a:rPr lang="en-US" b="1" dirty="0">
                <a:solidFill>
                  <a:srgbClr val="EA5F2A"/>
                </a:solidFill>
              </a:rPr>
              <a:t>Stand up for your rights</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921541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dirty="0"/>
              <a:t>Other methods do not work</a:t>
            </a:r>
          </a:p>
          <a:p>
            <a:r>
              <a:rPr lang="en-US" dirty="0"/>
              <a:t>Stand up for your rights</a:t>
            </a:r>
          </a:p>
          <a:p>
            <a:r>
              <a:rPr lang="en-US" b="1" dirty="0">
                <a:solidFill>
                  <a:srgbClr val="EA5F2A"/>
                </a:solidFill>
              </a:rPr>
              <a:t>Quick resolution is required</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725248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dirty="0"/>
              <a:t>Other methods do not work</a:t>
            </a:r>
          </a:p>
          <a:p>
            <a:r>
              <a:rPr lang="en-US" dirty="0"/>
              <a:t>Stand up for your rights</a:t>
            </a:r>
          </a:p>
          <a:p>
            <a:r>
              <a:rPr lang="en-US" dirty="0"/>
              <a:t>Quick resolution is required</a:t>
            </a:r>
          </a:p>
          <a:p>
            <a:r>
              <a:rPr lang="en-US" b="1" dirty="0">
                <a:solidFill>
                  <a:srgbClr val="EA5F2A"/>
                </a:solidFill>
              </a:rPr>
              <a:t>Last resort to long-lasting conflict</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3541731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FE82-CC04-5A7A-71B9-4DCFBD5C1FF6}"/>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CA87AD74-1427-FBE0-A58D-624ED52A162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5E8F3675-9D91-7488-9548-A16A8D4AF9EF}"/>
              </a:ext>
            </a:extLst>
          </p:cNvPr>
          <p:cNvSpPr>
            <a:spLocks noGrp="1"/>
          </p:cNvSpPr>
          <p:nvPr>
            <p:ph sz="half" idx="2"/>
          </p:nvPr>
        </p:nvSpPr>
        <p:spPr/>
        <p:txBody>
          <a:bodyPr/>
          <a:lstStyle/>
          <a:p>
            <a:r>
              <a:rPr lang="en-US" b="1" dirty="0">
                <a:solidFill>
                  <a:srgbClr val="EA5F2A"/>
                </a:solidFill>
              </a:rPr>
              <a:t>Quick resolution</a:t>
            </a:r>
          </a:p>
        </p:txBody>
      </p:sp>
      <p:pic>
        <p:nvPicPr>
          <p:cNvPr id="7" name="Picture 6">
            <a:extLst>
              <a:ext uri="{FF2B5EF4-FFF2-40B4-BE49-F238E27FC236}">
                <a16:creationId xmlns:a16="http://schemas.microsoft.com/office/drawing/2014/main" id="{64E12BDF-8C4A-1394-6880-8CF466509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508500"/>
          </a:xfrm>
          <a:prstGeom prst="rect">
            <a:avLst/>
          </a:prstGeom>
        </p:spPr>
      </p:pic>
    </p:spTree>
    <p:extLst>
      <p:ext uri="{BB962C8B-B14F-4D97-AF65-F5344CB8AC3E}">
        <p14:creationId xmlns:p14="http://schemas.microsoft.com/office/powerpoint/2010/main" val="3779248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FE82-CC04-5A7A-71B9-4DCFBD5C1FF6}"/>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CA87AD74-1427-FBE0-A58D-624ED52A162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5E8F3675-9D91-7488-9548-A16A8D4AF9EF}"/>
              </a:ext>
            </a:extLst>
          </p:cNvPr>
          <p:cNvSpPr>
            <a:spLocks noGrp="1"/>
          </p:cNvSpPr>
          <p:nvPr>
            <p:ph sz="half" idx="2"/>
          </p:nvPr>
        </p:nvSpPr>
        <p:spPr/>
        <p:txBody>
          <a:bodyPr/>
          <a:lstStyle/>
          <a:p>
            <a:r>
              <a:rPr lang="en-US" dirty="0"/>
              <a:t>Quick resolution</a:t>
            </a:r>
          </a:p>
          <a:p>
            <a:r>
              <a:rPr lang="en-US" b="1" dirty="0">
                <a:solidFill>
                  <a:srgbClr val="EA5F2A"/>
                </a:solidFill>
              </a:rPr>
              <a:t>Increases self-esteem/respect</a:t>
            </a:r>
          </a:p>
        </p:txBody>
      </p:sp>
      <p:pic>
        <p:nvPicPr>
          <p:cNvPr id="7" name="Picture 6">
            <a:extLst>
              <a:ext uri="{FF2B5EF4-FFF2-40B4-BE49-F238E27FC236}">
                <a16:creationId xmlns:a16="http://schemas.microsoft.com/office/drawing/2014/main" id="{64E12BDF-8C4A-1394-6880-8CF466509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508500"/>
          </a:xfrm>
          <a:prstGeom prst="rect">
            <a:avLst/>
          </a:prstGeom>
        </p:spPr>
      </p:pic>
    </p:spTree>
    <p:extLst>
      <p:ext uri="{BB962C8B-B14F-4D97-AF65-F5344CB8AC3E}">
        <p14:creationId xmlns:p14="http://schemas.microsoft.com/office/powerpoint/2010/main" val="1105835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b="1" dirty="0">
                <a:solidFill>
                  <a:srgbClr val="EA5F2A"/>
                </a:solidFill>
              </a:rPr>
              <a:t>Negatively affect relationship</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1768000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dirty="0"/>
              <a:t>Negatively affect relationship</a:t>
            </a:r>
          </a:p>
          <a:p>
            <a:r>
              <a:rPr lang="en-US" b="1" dirty="0">
                <a:solidFill>
                  <a:srgbClr val="EA5F2A"/>
                </a:solidFill>
              </a:rPr>
              <a:t>Opponent reacts in same way</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37037271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dirty="0"/>
              <a:t>Negatively affect relationship</a:t>
            </a:r>
          </a:p>
          <a:p>
            <a:r>
              <a:rPr lang="en-US" dirty="0"/>
              <a:t>Opponent reacts in same way</a:t>
            </a:r>
          </a:p>
          <a:p>
            <a:r>
              <a:rPr lang="en-US" b="1" dirty="0">
                <a:solidFill>
                  <a:srgbClr val="EA5F2A"/>
                </a:solidFill>
              </a:rPr>
              <a:t>Lots of energy</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430889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dirty="0"/>
              <a:t>Negatively affect relationship</a:t>
            </a:r>
          </a:p>
          <a:p>
            <a:r>
              <a:rPr lang="en-US" dirty="0"/>
              <a:t>Opponent reacts in same way</a:t>
            </a:r>
          </a:p>
          <a:p>
            <a:r>
              <a:rPr lang="en-US" dirty="0"/>
              <a:t>Lots of energy</a:t>
            </a:r>
          </a:p>
          <a:p>
            <a:r>
              <a:rPr lang="en-US" b="1" dirty="0">
                <a:solidFill>
                  <a:srgbClr val="EA5F2A"/>
                </a:solidFill>
              </a:rPr>
              <a:t>Cannot take advantage of other side’s position</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36473332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EA87-F317-58F5-B50E-A98E194E6C72}"/>
              </a:ext>
            </a:extLst>
          </p:cNvPr>
          <p:cNvSpPr>
            <a:spLocks noGrp="1"/>
          </p:cNvSpPr>
          <p:nvPr>
            <p:ph type="title"/>
          </p:nvPr>
        </p:nvSpPr>
        <p:spPr/>
        <p:txBody>
          <a:bodyPr/>
          <a:lstStyle/>
          <a:p>
            <a:r>
              <a:rPr lang="en-US" dirty="0"/>
              <a:t>Withdrawal</a:t>
            </a:r>
          </a:p>
        </p:txBody>
      </p:sp>
      <p:pic>
        <p:nvPicPr>
          <p:cNvPr id="5" name="Content Placeholder 4">
            <a:extLst>
              <a:ext uri="{FF2B5EF4-FFF2-40B4-BE49-F238E27FC236}">
                <a16:creationId xmlns:a16="http://schemas.microsoft.com/office/drawing/2014/main" id="{47053895-8359-58AC-4E5B-BFB8EC0D64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6" name="TextBox 5">
            <a:extLst>
              <a:ext uri="{FF2B5EF4-FFF2-40B4-BE49-F238E27FC236}">
                <a16:creationId xmlns:a16="http://schemas.microsoft.com/office/drawing/2014/main" id="{3BB94AC6-4DFD-ADEB-9A5A-A5A7666975BE}"/>
              </a:ext>
            </a:extLst>
          </p:cNvPr>
          <p:cNvSpPr txBox="1"/>
          <p:nvPr/>
        </p:nvSpPr>
        <p:spPr>
          <a:xfrm>
            <a:off x="7872761" y="5407522"/>
            <a:ext cx="3481039" cy="769441"/>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Avoidance</a:t>
            </a:r>
          </a:p>
        </p:txBody>
      </p:sp>
    </p:spTree>
    <p:extLst>
      <p:ext uri="{BB962C8B-B14F-4D97-AF65-F5344CB8AC3E}">
        <p14:creationId xmlns:p14="http://schemas.microsoft.com/office/powerpoint/2010/main" val="33046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F077-496F-A123-8357-01EC404C7C3D}"/>
              </a:ext>
            </a:extLst>
          </p:cNvPr>
          <p:cNvSpPr>
            <a:spLocks noGrp="1"/>
          </p:cNvSpPr>
          <p:nvPr>
            <p:ph type="title"/>
          </p:nvPr>
        </p:nvSpPr>
        <p:spPr/>
        <p:txBody>
          <a:bodyPr/>
          <a:lstStyle/>
          <a:p>
            <a:r>
              <a:rPr lang="en-US" dirty="0"/>
              <a:t>Withdrawal</a:t>
            </a:r>
          </a:p>
        </p:txBody>
      </p:sp>
      <p:pic>
        <p:nvPicPr>
          <p:cNvPr id="6" name="Content Placeholder 5">
            <a:extLst>
              <a:ext uri="{FF2B5EF4-FFF2-40B4-BE49-F238E27FC236}">
                <a16:creationId xmlns:a16="http://schemas.microsoft.com/office/drawing/2014/main" id="{CD39DD19-FB29-7016-EAB9-DF53ECB8B2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641"/>
            <a:ext cx="6172200" cy="4115192"/>
          </a:xfrm>
        </p:spPr>
      </p:pic>
      <p:sp>
        <p:nvSpPr>
          <p:cNvPr id="4" name="Text Placeholder 3">
            <a:extLst>
              <a:ext uri="{FF2B5EF4-FFF2-40B4-BE49-F238E27FC236}">
                <a16:creationId xmlns:a16="http://schemas.microsoft.com/office/drawing/2014/main" id="{97412F32-A73A-86A3-77AE-D73F177908B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b="1" dirty="0">
                <a:solidFill>
                  <a:srgbClr val="EA5F2A"/>
                </a:solidFill>
              </a:rPr>
              <a:t>Retreat or postpone a decision on a problem</a:t>
            </a:r>
          </a:p>
        </p:txBody>
      </p:sp>
    </p:spTree>
    <p:extLst>
      <p:ext uri="{BB962C8B-B14F-4D97-AF65-F5344CB8AC3E}">
        <p14:creationId xmlns:p14="http://schemas.microsoft.com/office/powerpoint/2010/main" val="1205688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F077-496F-A123-8357-01EC404C7C3D}"/>
              </a:ext>
            </a:extLst>
          </p:cNvPr>
          <p:cNvSpPr>
            <a:spLocks noGrp="1"/>
          </p:cNvSpPr>
          <p:nvPr>
            <p:ph type="title"/>
          </p:nvPr>
        </p:nvSpPr>
        <p:spPr/>
        <p:txBody>
          <a:bodyPr/>
          <a:lstStyle/>
          <a:p>
            <a:r>
              <a:rPr lang="en-US" dirty="0"/>
              <a:t>Withdrawal</a:t>
            </a:r>
          </a:p>
        </p:txBody>
      </p:sp>
      <p:pic>
        <p:nvPicPr>
          <p:cNvPr id="6" name="Content Placeholder 5">
            <a:extLst>
              <a:ext uri="{FF2B5EF4-FFF2-40B4-BE49-F238E27FC236}">
                <a16:creationId xmlns:a16="http://schemas.microsoft.com/office/drawing/2014/main" id="{CD39DD19-FB29-7016-EAB9-DF53ECB8B2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641"/>
            <a:ext cx="6172200" cy="4115192"/>
          </a:xfrm>
        </p:spPr>
      </p:pic>
      <p:sp>
        <p:nvSpPr>
          <p:cNvPr id="4" name="Text Placeholder 3">
            <a:extLst>
              <a:ext uri="{FF2B5EF4-FFF2-40B4-BE49-F238E27FC236}">
                <a16:creationId xmlns:a16="http://schemas.microsoft.com/office/drawing/2014/main" id="{97412F32-A73A-86A3-77AE-D73F177908B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Retreat or postpone a decision on a problem</a:t>
            </a:r>
          </a:p>
          <a:p>
            <a:pPr marL="285750" indent="-285750">
              <a:buFont typeface="Arial" panose="020B0604020202020204" pitchFamily="34" charset="0"/>
              <a:buChar char="•"/>
            </a:pPr>
            <a:r>
              <a:rPr lang="en-US" sz="2800" b="1" dirty="0">
                <a:solidFill>
                  <a:srgbClr val="EA5F2A"/>
                </a:solidFill>
              </a:rPr>
              <a:t>Not best choice for resolving conflict</a:t>
            </a:r>
          </a:p>
        </p:txBody>
      </p:sp>
    </p:spTree>
    <p:extLst>
      <p:ext uri="{BB962C8B-B14F-4D97-AF65-F5344CB8AC3E}">
        <p14:creationId xmlns:p14="http://schemas.microsoft.com/office/powerpoint/2010/main" val="30321607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F077-496F-A123-8357-01EC404C7C3D}"/>
              </a:ext>
            </a:extLst>
          </p:cNvPr>
          <p:cNvSpPr>
            <a:spLocks noGrp="1"/>
          </p:cNvSpPr>
          <p:nvPr>
            <p:ph type="title"/>
          </p:nvPr>
        </p:nvSpPr>
        <p:spPr/>
        <p:txBody>
          <a:bodyPr/>
          <a:lstStyle/>
          <a:p>
            <a:r>
              <a:rPr lang="en-US" dirty="0"/>
              <a:t>Withdrawal</a:t>
            </a:r>
          </a:p>
        </p:txBody>
      </p:sp>
      <p:pic>
        <p:nvPicPr>
          <p:cNvPr id="6" name="Content Placeholder 5">
            <a:extLst>
              <a:ext uri="{FF2B5EF4-FFF2-40B4-BE49-F238E27FC236}">
                <a16:creationId xmlns:a16="http://schemas.microsoft.com/office/drawing/2014/main" id="{CD39DD19-FB29-7016-EAB9-DF53ECB8B2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641"/>
            <a:ext cx="6172200" cy="4115192"/>
          </a:xfrm>
        </p:spPr>
      </p:pic>
      <p:sp>
        <p:nvSpPr>
          <p:cNvPr id="4" name="Text Placeholder 3">
            <a:extLst>
              <a:ext uri="{FF2B5EF4-FFF2-40B4-BE49-F238E27FC236}">
                <a16:creationId xmlns:a16="http://schemas.microsoft.com/office/drawing/2014/main" id="{97412F32-A73A-86A3-77AE-D73F177908B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Retreat or postpone a decision on a problem</a:t>
            </a:r>
          </a:p>
          <a:p>
            <a:pPr marL="285750" indent="-285750">
              <a:buFont typeface="Arial" panose="020B0604020202020204" pitchFamily="34" charset="0"/>
              <a:buChar char="•"/>
            </a:pPr>
            <a:r>
              <a:rPr lang="en-US" sz="2800" dirty="0"/>
              <a:t>Not best choice for resolving conflict</a:t>
            </a:r>
          </a:p>
          <a:p>
            <a:pPr marL="285750" indent="-285750">
              <a:buFont typeface="Arial" panose="020B0604020202020204" pitchFamily="34" charset="0"/>
              <a:buChar char="•"/>
            </a:pPr>
            <a:r>
              <a:rPr lang="en-US" sz="2800" b="1" dirty="0">
                <a:solidFill>
                  <a:srgbClr val="EA5F2A"/>
                </a:solidFill>
              </a:rPr>
              <a:t>Not giving up – sidestepping or postponing</a:t>
            </a:r>
          </a:p>
        </p:txBody>
      </p:sp>
    </p:spTree>
    <p:extLst>
      <p:ext uri="{BB962C8B-B14F-4D97-AF65-F5344CB8AC3E}">
        <p14:creationId xmlns:p14="http://schemas.microsoft.com/office/powerpoint/2010/main" val="39215321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b="1" dirty="0">
                <a:solidFill>
                  <a:srgbClr val="EA5F2A"/>
                </a:solidFill>
              </a:rPr>
              <a:t>Trivial issue not worth effort</a:t>
            </a:r>
          </a:p>
        </p:txBody>
      </p:sp>
    </p:spTree>
    <p:extLst>
      <p:ext uri="{BB962C8B-B14F-4D97-AF65-F5344CB8AC3E}">
        <p14:creationId xmlns:p14="http://schemas.microsoft.com/office/powerpoint/2010/main" val="291333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b="1" dirty="0">
                <a:solidFill>
                  <a:srgbClr val="EA5F2A"/>
                </a:solidFill>
              </a:rPr>
              <a:t>More important pressing issues</a:t>
            </a:r>
          </a:p>
        </p:txBody>
      </p:sp>
    </p:spTree>
    <p:extLst>
      <p:ext uri="{BB962C8B-B14F-4D97-AF65-F5344CB8AC3E}">
        <p14:creationId xmlns:p14="http://schemas.microsoft.com/office/powerpoint/2010/main" val="35483861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b="1" dirty="0">
                <a:solidFill>
                  <a:srgbClr val="EA5F2A"/>
                </a:solidFill>
              </a:rPr>
              <a:t>When postponing response is beneficial</a:t>
            </a:r>
          </a:p>
        </p:txBody>
      </p:sp>
    </p:spTree>
    <p:extLst>
      <p:ext uri="{BB962C8B-B14F-4D97-AF65-F5344CB8AC3E}">
        <p14:creationId xmlns:p14="http://schemas.microsoft.com/office/powerpoint/2010/main" val="1209614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dirty="0"/>
              <a:t>When postponing response is beneficial</a:t>
            </a:r>
          </a:p>
          <a:p>
            <a:r>
              <a:rPr lang="en-US" b="1" dirty="0">
                <a:solidFill>
                  <a:srgbClr val="EA5F2A"/>
                </a:solidFill>
              </a:rPr>
              <a:t>No chance of getting concerns met</a:t>
            </a:r>
          </a:p>
        </p:txBody>
      </p:sp>
    </p:spTree>
    <p:extLst>
      <p:ext uri="{BB962C8B-B14F-4D97-AF65-F5344CB8AC3E}">
        <p14:creationId xmlns:p14="http://schemas.microsoft.com/office/powerpoint/2010/main" val="37044006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dirty="0"/>
              <a:t>When postponing response is beneficial</a:t>
            </a:r>
          </a:p>
          <a:p>
            <a:r>
              <a:rPr lang="en-US" dirty="0"/>
              <a:t>No chance of getting concerns met</a:t>
            </a:r>
          </a:p>
          <a:p>
            <a:r>
              <a:rPr lang="en-US" b="1" dirty="0">
                <a:solidFill>
                  <a:srgbClr val="EA5F2A"/>
                </a:solidFill>
              </a:rPr>
              <a:t>Have to deal with hostility</a:t>
            </a:r>
          </a:p>
        </p:txBody>
      </p:sp>
    </p:spTree>
    <p:extLst>
      <p:ext uri="{BB962C8B-B14F-4D97-AF65-F5344CB8AC3E}">
        <p14:creationId xmlns:p14="http://schemas.microsoft.com/office/powerpoint/2010/main" val="36229835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dirty="0"/>
              <a:t>When postponing response is beneficial</a:t>
            </a:r>
          </a:p>
          <a:p>
            <a:r>
              <a:rPr lang="en-US" dirty="0"/>
              <a:t>No chance of getting concerns met</a:t>
            </a:r>
          </a:p>
          <a:p>
            <a:r>
              <a:rPr lang="en-US" dirty="0"/>
              <a:t>Have to deal with hostility</a:t>
            </a:r>
          </a:p>
          <a:p>
            <a:r>
              <a:rPr lang="en-US" b="1" dirty="0">
                <a:solidFill>
                  <a:srgbClr val="EA5F2A"/>
                </a:solidFill>
              </a:rPr>
              <a:t>Unable to handle conflict</a:t>
            </a:r>
          </a:p>
        </p:txBody>
      </p:sp>
    </p:spTree>
    <p:extLst>
      <p:ext uri="{BB962C8B-B14F-4D97-AF65-F5344CB8AC3E}">
        <p14:creationId xmlns:p14="http://schemas.microsoft.com/office/powerpoint/2010/main" val="5915861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b="1" dirty="0">
                <a:solidFill>
                  <a:srgbClr val="EA5F2A"/>
                </a:solidFill>
              </a:rPr>
              <a:t>Postpone until you are in a more favorable circumstance</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270889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dirty="0"/>
              <a:t>Postpone until you are in a more favorable circumstance</a:t>
            </a:r>
          </a:p>
          <a:p>
            <a:r>
              <a:rPr lang="en-US" b="1" dirty="0">
                <a:solidFill>
                  <a:srgbClr val="EA5F2A"/>
                </a:solidFill>
              </a:rPr>
              <a:t>Low stress approach</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13720507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dirty="0"/>
              <a:t>Postpone until you are in a more favorable circumstance</a:t>
            </a:r>
          </a:p>
          <a:p>
            <a:r>
              <a:rPr lang="en-US" dirty="0"/>
              <a:t>Low stress approach</a:t>
            </a:r>
          </a:p>
          <a:p>
            <a:r>
              <a:rPr lang="en-US" b="1" dirty="0">
                <a:solidFill>
                  <a:srgbClr val="EA5F2A"/>
                </a:solidFill>
              </a:rPr>
              <a:t>Ability/time to focus on more important/urgent issues</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24642033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dirty="0"/>
              <a:t>Postpone until you are in a more favorable circumstance</a:t>
            </a:r>
          </a:p>
          <a:p>
            <a:r>
              <a:rPr lang="en-US" dirty="0"/>
              <a:t>Low stress approach</a:t>
            </a:r>
          </a:p>
          <a:p>
            <a:r>
              <a:rPr lang="en-US" dirty="0"/>
              <a:t>Ability/time to focus on more important/urgent issues</a:t>
            </a:r>
          </a:p>
          <a:p>
            <a:r>
              <a:rPr lang="en-US" b="1" dirty="0">
                <a:solidFill>
                  <a:srgbClr val="EA5F2A"/>
                </a:solidFill>
              </a:rPr>
              <a:t>Time to be better prepared</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1575903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C5A7-0985-C50D-6A7A-D752DBAD2D12}"/>
              </a:ext>
            </a:extLst>
          </p:cNvPr>
          <p:cNvSpPr>
            <a:spLocks noGrp="1"/>
          </p:cNvSpPr>
          <p:nvPr>
            <p:ph type="title"/>
          </p:nvPr>
        </p:nvSpPr>
        <p:spPr/>
        <p:txBody>
          <a:bodyPr/>
          <a:lstStyle/>
          <a:p>
            <a:r>
              <a:rPr lang="en-US" dirty="0"/>
              <a:t>Withdrawal</a:t>
            </a:r>
          </a:p>
        </p:txBody>
      </p:sp>
      <p:sp>
        <p:nvSpPr>
          <p:cNvPr id="5" name="Text Placeholder 4">
            <a:extLst>
              <a:ext uri="{FF2B5EF4-FFF2-40B4-BE49-F238E27FC236}">
                <a16:creationId xmlns:a16="http://schemas.microsoft.com/office/drawing/2014/main" id="{EA64CD14-B888-4C2F-3CEA-6EC763796AF3}"/>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8B934877-1E76-E93A-77F6-32614857E294}"/>
              </a:ext>
            </a:extLst>
          </p:cNvPr>
          <p:cNvSpPr>
            <a:spLocks noGrp="1"/>
          </p:cNvSpPr>
          <p:nvPr>
            <p:ph sz="quarter" idx="4"/>
          </p:nvPr>
        </p:nvSpPr>
        <p:spPr/>
        <p:txBody>
          <a:bodyPr/>
          <a:lstStyle/>
          <a:p>
            <a:r>
              <a:rPr lang="en-US" b="1" dirty="0">
                <a:solidFill>
                  <a:srgbClr val="EA5F2A"/>
                </a:solidFill>
              </a:rPr>
              <a:t>Lead to weaking or losing position</a:t>
            </a:r>
          </a:p>
        </p:txBody>
      </p:sp>
      <p:pic>
        <p:nvPicPr>
          <p:cNvPr id="7" name="Content Placeholder 7">
            <a:extLst>
              <a:ext uri="{FF2B5EF4-FFF2-40B4-BE49-F238E27FC236}">
                <a16:creationId xmlns:a16="http://schemas.microsoft.com/office/drawing/2014/main" id="{3B14DCD6-68C6-910E-8A00-41E7B79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57787" cy="4498975"/>
          </a:xfrm>
          <a:prstGeom prst="rect">
            <a:avLst/>
          </a:prstGeom>
        </p:spPr>
      </p:pic>
    </p:spTree>
    <p:extLst>
      <p:ext uri="{BB962C8B-B14F-4D97-AF65-F5344CB8AC3E}">
        <p14:creationId xmlns:p14="http://schemas.microsoft.com/office/powerpoint/2010/main" val="2727502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1380</TotalTime>
  <Words>10166</Words>
  <Application>Microsoft Office PowerPoint</Application>
  <PresentationFormat>Widescreen</PresentationFormat>
  <Paragraphs>1016</Paragraphs>
  <Slides>155</Slides>
  <Notes>139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155</vt:i4>
      </vt:variant>
    </vt:vector>
  </HeadingPairs>
  <TitlesOfParts>
    <vt:vector size="160" baseType="lpstr">
      <vt:lpstr>Arial</vt:lpstr>
      <vt:lpstr>Calibri</vt:lpstr>
      <vt:lpstr>Kamerik205 8</vt:lpstr>
      <vt:lpstr>Office Theme</vt:lpstr>
      <vt:lpstr>Custom Design</vt:lpstr>
      <vt:lpstr>PowerPoint Presentation</vt:lpstr>
      <vt:lpstr>PowerPoint Presentation</vt:lpstr>
      <vt:lpstr>PowerPoint Presentation</vt:lpstr>
      <vt:lpstr>Agenda</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What is conflict?</vt:lpstr>
      <vt:lpstr>PowerPoint Presentation</vt:lpstr>
      <vt:lpstr>PowerPoint Presentation</vt:lpstr>
      <vt:lpstr>Approaches to Conflict Resolution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Accommodation</vt:lpstr>
      <vt:lpstr>Accommodation</vt:lpstr>
      <vt:lpstr>Accommodation</vt:lpstr>
      <vt:lpstr>Accommodation</vt:lpstr>
      <vt:lpstr>Accommodation</vt:lpstr>
      <vt:lpstr>Accommodation</vt:lpstr>
      <vt:lpstr>Accommodation</vt:lpstr>
      <vt:lpstr>Accommodation</vt:lpstr>
      <vt:lpstr>Accommodation</vt:lpstr>
      <vt:lpstr>Accommodation</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Karpman Drama Triangle</vt:lpstr>
      <vt:lpstr>Karpman Drama Triangle</vt:lpstr>
      <vt:lpstr>Karpman Drama Triangle</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 - Analysis</vt:lpstr>
      <vt:lpstr>Little Red Riding Hood - Analysis</vt:lpstr>
      <vt:lpstr>Little Red Riding Hood - Analysis</vt:lpstr>
      <vt:lpstr>Little Red Riding Hood - Analysis</vt:lpstr>
      <vt:lpstr>Pied Piper</vt:lpstr>
      <vt:lpstr>Pied Piper - Analysis</vt:lpstr>
      <vt:lpstr>Cinderella</vt:lpstr>
      <vt:lpstr>Cinderella - Analysis</vt:lpstr>
      <vt:lpstr>Software Development Team</vt:lpstr>
      <vt:lpstr>Software Development Team Scenario</vt:lpstr>
      <vt:lpstr>Software Development Team Scenario</vt:lpstr>
      <vt:lpstr>Software Development Team Scenario</vt:lpstr>
      <vt:lpstr>Software Development Team Scenario</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Everyone is different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68</cp:revision>
  <dcterms:created xsi:type="dcterms:W3CDTF">2022-08-27T18:48:09Z</dcterms:created>
  <dcterms:modified xsi:type="dcterms:W3CDTF">2023-02-05T19:00:10Z</dcterms:modified>
</cp:coreProperties>
</file>